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Anton" panose="020F0502020204030204" pitchFamily="2" charset="0"/>
      <p:regular r:id="rId20"/>
    </p:embeddedFont>
    <p:embeddedFont>
      <p:font typeface="Gotham Bold" panose="020B0604020202020204" charset="0"/>
      <p:regular r:id="rId21"/>
    </p:embeddedFont>
    <p:embeddedFont>
      <p:font typeface="Gotham Heavy" panose="020B0604020202020204" charset="0"/>
      <p:regular r:id="rId22"/>
    </p:embeddedFont>
    <p:embeddedFont>
      <p:font typeface="IBM Plex Sans Thai Looped Bold" panose="020B0604020202020204" charset="-34"/>
      <p:regular r:id="rId23"/>
    </p:embeddedFont>
    <p:embeddedFont>
      <p:font typeface="Mont" panose="020B0604020202020204" charset="0"/>
      <p:regular r:id="rId24"/>
    </p:embeddedFont>
    <p:embeddedFont>
      <p:font typeface="Mont Bold" panose="020B0604020202020204" charset="0"/>
      <p:regular r:id="rId25"/>
    </p:embeddedFont>
    <p:embeddedFont>
      <p:font typeface="Proxima Nova" panose="020B0604020202020204" charset="0"/>
      <p:regular r:id="rId26"/>
    </p:embeddedFont>
    <p:embeddedFont>
      <p:font typeface="Proxima Nova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63908" autoAdjust="0"/>
  </p:normalViewPr>
  <p:slideViewPr>
    <p:cSldViewPr>
      <p:cViewPr>
        <p:scale>
          <a:sx n="50" d="100"/>
          <a:sy n="50" d="100"/>
        </p:scale>
        <p:origin x="946" y="-5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8571F6-2345-4411-B0E6-50D9229F2584}" type="datetimeFigureOut">
              <a:rPr lang="fr-FR" smtClean="0"/>
              <a:t>24/02/2026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BA8176-E0B8-49F5-81E4-F06D0575031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1084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Bonjour à tous.</a:t>
            </a:r>
            <a:br>
              <a:rPr lang="fr-FR" dirty="0"/>
            </a:br>
            <a:r>
              <a:rPr lang="fr-FR" dirty="0"/>
              <a:t>Aujourd’hui, nous allons vous présenter notre projet sur la détection des mauvaises herbes à l’aide des réseaux de neurones, plus précisément les CNN.</a:t>
            </a:r>
          </a:p>
          <a:p>
            <a:r>
              <a:rPr lang="fr-FR" dirty="0"/>
              <a:t>L’objectif de notre travail est de permettre à un système d’intelligence artificielle de différencier automatiquement les cultures des mauvaises herbes à partir d’images.</a:t>
            </a:r>
          </a:p>
          <a:p>
            <a:r>
              <a:rPr lang="fr-FR" dirty="0"/>
              <a:t> Ce projet a été réalisé par Aya et moi-même.</a:t>
            </a:r>
            <a:br>
              <a:rPr lang="fr-FR" dirty="0"/>
            </a:br>
            <a:r>
              <a:rPr lang="fr-FR" dirty="0"/>
              <a:t>Nous tenons à remercier Monsieur </a:t>
            </a:r>
            <a:r>
              <a:rPr lang="fr-FR" dirty="0" err="1"/>
              <a:t>Ismaili</a:t>
            </a:r>
            <a:r>
              <a:rPr lang="fr-FR" dirty="0"/>
              <a:t> de nous avoir proposé ce sujet intéressant.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A8176-E0B8-49F5-81E4-F06D0575031A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7125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entraîne le modèle sur </a:t>
            </a:r>
            <a:r>
              <a:rPr lang="fr-FR" b="1" dirty="0"/>
              <a:t>10 époques</a:t>
            </a:r>
            <a:r>
              <a:rPr lang="fr-FR" dirty="0"/>
              <a:t>, par lots de 64 images. À chaque étape, on calcule l’erreur avec </a:t>
            </a:r>
            <a:r>
              <a:rPr lang="fr-FR" b="1" dirty="0" err="1"/>
              <a:t>CrossEntropyLoss</a:t>
            </a:r>
            <a:r>
              <a:rPr lang="fr-FR" dirty="0"/>
              <a:t>, puis </a:t>
            </a:r>
            <a:r>
              <a:rPr lang="fr-FR" b="1" dirty="0" err="1"/>
              <a:t>AdamW</a:t>
            </a:r>
            <a:r>
              <a:rPr lang="fr-FR" dirty="0"/>
              <a:t> corrige les paramètres pour améliorer la prédiction.</a:t>
            </a:r>
            <a:br>
              <a:rPr lang="fr-FR" dirty="0"/>
            </a:br>
            <a:r>
              <a:rPr lang="fr-FR" dirty="0"/>
              <a:t>Pendant tout l’entraînement, un </a:t>
            </a:r>
            <a:r>
              <a:rPr lang="fr-FR" b="1" dirty="0"/>
              <a:t>système de monitoring</a:t>
            </a:r>
            <a:r>
              <a:rPr lang="fr-FR" dirty="0"/>
              <a:t> suit les performances et sauvegarde automatiquement la meilleure version du modèle.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A8176-E0B8-49F5-81E4-F06D0575031A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7030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Ici, je vous montre la boucle d’apprentissage du modèle, le cycle qui se répète pendant l’entraînement.</a:t>
            </a:r>
            <a:br>
              <a:rPr lang="fr-FR" dirty="0"/>
            </a:br>
            <a:r>
              <a:rPr lang="fr-FR" dirty="0"/>
              <a:t>D’abord, le </a:t>
            </a:r>
            <a:r>
              <a:rPr lang="fr-FR" b="1" dirty="0" err="1"/>
              <a:t>forward</a:t>
            </a:r>
            <a:r>
              <a:rPr lang="fr-FR" b="1" dirty="0"/>
              <a:t> </a:t>
            </a:r>
            <a:r>
              <a:rPr lang="fr-FR" b="1" dirty="0" err="1"/>
              <a:t>pass</a:t>
            </a:r>
            <a:r>
              <a:rPr lang="fr-FR" dirty="0"/>
              <a:t> : on donne une image au modèle et il fait une prédiction.</a:t>
            </a:r>
            <a:br>
              <a:rPr lang="fr-FR" dirty="0"/>
            </a:br>
            <a:r>
              <a:rPr lang="fr-FR" dirty="0"/>
              <a:t>Ensuite, on calcule l’</a:t>
            </a:r>
            <a:r>
              <a:rPr lang="fr-FR" b="1" dirty="0"/>
              <a:t>erreur</a:t>
            </a:r>
            <a:r>
              <a:rPr lang="fr-FR" dirty="0"/>
              <a:t> en comparant la prédiction avec la vraie classe.</a:t>
            </a:r>
            <a:br>
              <a:rPr lang="fr-FR" dirty="0"/>
            </a:br>
            <a:r>
              <a:rPr lang="fr-FR" dirty="0"/>
              <a:t>Puis, le </a:t>
            </a:r>
            <a:r>
              <a:rPr lang="fr-FR" b="1" dirty="0" err="1"/>
              <a:t>backward</a:t>
            </a:r>
            <a:r>
              <a:rPr lang="fr-FR" b="1" dirty="0"/>
              <a:t> </a:t>
            </a:r>
            <a:r>
              <a:rPr lang="fr-FR" b="1" dirty="0" err="1"/>
              <a:t>pass</a:t>
            </a:r>
            <a:r>
              <a:rPr lang="fr-FR" dirty="0"/>
              <a:t> remonte cette erreur pour savoir quoi corriger dans le réseau.</a:t>
            </a:r>
            <a:br>
              <a:rPr lang="fr-FR" dirty="0"/>
            </a:br>
            <a:r>
              <a:rPr lang="fr-FR" dirty="0"/>
              <a:t>Enfin, l’</a:t>
            </a:r>
            <a:r>
              <a:rPr lang="fr-FR" b="1" dirty="0"/>
              <a:t>optimiseur</a:t>
            </a:r>
            <a:r>
              <a:rPr lang="fr-FR" dirty="0"/>
              <a:t> met à jour les paramètres pour que le modèle fasse moins d’erreurs au prochain tour.</a:t>
            </a:r>
            <a:br>
              <a:rPr lang="fr-FR" dirty="0"/>
            </a:br>
            <a:r>
              <a:rPr lang="fr-FR" dirty="0"/>
              <a:t>On répète ce cycle plusieurs fois jusqu’à ce que le modèle devienne précis.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A8176-E0B8-49F5-81E4-F06D0575031A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0143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Ici, je présente l’évaluation sur le jeu de </a:t>
            </a:r>
            <a:r>
              <a:rPr lang="fr-FR" dirty="0" err="1"/>
              <a:t>test.D’abord</a:t>
            </a:r>
            <a:r>
              <a:rPr lang="fr-FR" dirty="0"/>
              <a:t>, le résultat global : on obtient une </a:t>
            </a:r>
            <a:r>
              <a:rPr lang="fr-FR" dirty="0" err="1"/>
              <a:t>accuracy</a:t>
            </a:r>
            <a:r>
              <a:rPr lang="fr-FR" dirty="0"/>
              <a:t> de 64,6%, donc environ 2 images sur 3 sont bien </a:t>
            </a:r>
            <a:r>
              <a:rPr lang="fr-FR" dirty="0" err="1"/>
              <a:t>classées.Ensuite</a:t>
            </a:r>
            <a:r>
              <a:rPr lang="fr-FR" dirty="0"/>
              <a:t>, on regarde des métriques plus fiables que l’</a:t>
            </a:r>
            <a:r>
              <a:rPr lang="fr-FR" dirty="0" err="1"/>
              <a:t>accuracy</a:t>
            </a:r>
            <a:r>
              <a:rPr lang="fr-FR" dirty="0"/>
              <a:t> : </a:t>
            </a:r>
            <a:r>
              <a:rPr lang="fr-FR" dirty="0" err="1"/>
              <a:t>precision</a:t>
            </a:r>
            <a:r>
              <a:rPr lang="fr-FR" dirty="0"/>
              <a:t>, </a:t>
            </a:r>
            <a:r>
              <a:rPr lang="fr-FR" dirty="0" err="1"/>
              <a:t>recall</a:t>
            </a:r>
            <a:r>
              <a:rPr lang="fr-FR" dirty="0"/>
              <a:t> et F1</a:t>
            </a:r>
          </a:p>
          <a:p>
            <a:pPr lvl="0"/>
            <a:r>
              <a:rPr lang="fr-FR" dirty="0"/>
              <a:t>En macro (toutes les classes comptent pareil), le F1 est à 0,445 : ça montre que certaines classes sont difficiles.</a:t>
            </a:r>
          </a:p>
          <a:p>
            <a:pPr lvl="0"/>
            <a:r>
              <a:rPr lang="fr-FR" dirty="0"/>
              <a:t>En </a:t>
            </a:r>
            <a:r>
              <a:rPr lang="fr-FR" dirty="0" err="1"/>
              <a:t>weighted</a:t>
            </a:r>
            <a:r>
              <a:rPr lang="fr-FR" dirty="0"/>
              <a:t> (on tient compte du nombre d’images par classe), le F1 monte à 0,604 : ça veut dire que le modèle s’en sort mieux sur les classes les plus représentées.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Le tableau en bas montre la performance par espèce 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La classe </a:t>
            </a:r>
            <a:r>
              <a:rPr lang="fr-FR" dirty="0" err="1"/>
              <a:t>Negative</a:t>
            </a:r>
            <a:r>
              <a:rPr lang="fr-FR" dirty="0"/>
              <a:t> est la meilleure (F1 ≈ 0,789, </a:t>
            </a:r>
            <a:r>
              <a:rPr lang="fr-FR" dirty="0" err="1"/>
              <a:t>recall</a:t>
            </a:r>
            <a:r>
              <a:rPr lang="fr-FR" dirty="0"/>
              <a:t> 0,899) : le modèle reconnaît bien “pas de mauvaise herbe”.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On a de bons résultats sur </a:t>
            </a:r>
            <a:r>
              <a:rPr lang="fr-FR" dirty="0" err="1"/>
              <a:t>Prickly</a:t>
            </a:r>
            <a:r>
              <a:rPr lang="fr-FR" dirty="0"/>
              <a:t> acacia (F1 ≈ 0,653) et Siam </a:t>
            </a:r>
            <a:r>
              <a:rPr lang="fr-FR" dirty="0" err="1"/>
              <a:t>weed</a:t>
            </a:r>
            <a:r>
              <a:rPr lang="fr-FR" dirty="0"/>
              <a:t> (</a:t>
            </a:r>
            <a:r>
              <a:rPr lang="fr-FR" dirty="0" err="1"/>
              <a:t>recall</a:t>
            </a:r>
            <a:r>
              <a:rPr lang="fr-FR" dirty="0"/>
              <a:t> 0,753, F1 ≈ 0,620).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En revanche, certaines espèces sont faibles, surtout Snake </a:t>
            </a:r>
            <a:r>
              <a:rPr lang="fr-FR" dirty="0" err="1"/>
              <a:t>weed</a:t>
            </a:r>
            <a:r>
              <a:rPr lang="fr-FR" dirty="0"/>
              <a:t> : le </a:t>
            </a:r>
            <a:r>
              <a:rPr lang="fr-FR" dirty="0" err="1"/>
              <a:t>recall</a:t>
            </a:r>
            <a:r>
              <a:rPr lang="fr-FR" dirty="0"/>
              <a:t> est très bas (0,034), donc le modèle la rate souvent.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Enfin, la matrice de confusion confirme  : la diagonale est forte pour </a:t>
            </a:r>
            <a:r>
              <a:rPr lang="fr-FR" dirty="0" err="1"/>
              <a:t>Negative</a:t>
            </a:r>
            <a:r>
              <a:rPr lang="fr-FR" dirty="0"/>
              <a:t>, mais il y a des confusions entre plusieurs espèces, ce qui explique la baisse du score macro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A8176-E0B8-49F5-81E4-F06D0575031A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8248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Ici, on analyse l’évolution des performances pendant l’</a:t>
            </a:r>
            <a:r>
              <a:rPr lang="fr-FR" dirty="0" err="1"/>
              <a:t>entraînement.À</a:t>
            </a:r>
            <a:r>
              <a:rPr lang="fr-FR" dirty="0"/>
              <a:t> gauche, on voit l’</a:t>
            </a:r>
            <a:r>
              <a:rPr lang="fr-FR" dirty="0" err="1"/>
              <a:t>accuracy</a:t>
            </a:r>
            <a:r>
              <a:rPr lang="fr-FR" dirty="0"/>
              <a:t> de validation : elle augmente globalement au fil des époques et atteint environ 67% vers la 10ᵉ époque. Ça montre que le modèle s’améliore progressivement.</a:t>
            </a:r>
          </a:p>
          <a:p>
            <a:endParaRPr lang="fr-FR" dirty="0"/>
          </a:p>
          <a:p>
            <a:r>
              <a:rPr lang="fr-FR" dirty="0"/>
              <a:t>À droite, on voit la </a:t>
            </a:r>
            <a:r>
              <a:rPr lang="fr-FR" dirty="0" err="1"/>
              <a:t>loss</a:t>
            </a:r>
            <a:r>
              <a:rPr lang="fr-FR" dirty="0"/>
              <a:t> de validation : elle baisse nettement, d’environ 1,4 à 0,9. Donc l’erreur diminue et le modèle apprend à mieux distinguer les classes.</a:t>
            </a:r>
          </a:p>
          <a:p>
            <a:endParaRPr lang="fr-FR" dirty="0"/>
          </a:p>
          <a:p>
            <a:r>
              <a:rPr lang="fr-FR" dirty="0"/>
              <a:t>Même si ça varie un peu, on voit bien que l’</a:t>
            </a:r>
            <a:r>
              <a:rPr lang="fr-FR" dirty="0" err="1"/>
              <a:t>accuracy</a:t>
            </a:r>
            <a:r>
              <a:rPr lang="fr-FR" dirty="0"/>
              <a:t> monte et que la </a:t>
            </a:r>
            <a:r>
              <a:rPr lang="fr-FR" dirty="0" err="1"/>
              <a:t>loss</a:t>
            </a:r>
            <a:r>
              <a:rPr lang="fr-FR" dirty="0"/>
              <a:t> baisse : le modèle apprend.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A8176-E0B8-49F5-81E4-F06D0575031A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11511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Ici, on a testé une image déjà vue : le modèle a prédit “</a:t>
            </a:r>
            <a:r>
              <a:rPr lang="fr-FR" dirty="0" err="1"/>
              <a:t>Chinee</a:t>
            </a:r>
            <a:r>
              <a:rPr lang="fr-FR" dirty="0"/>
              <a:t> </a:t>
            </a:r>
            <a:r>
              <a:rPr lang="fr-FR" dirty="0" err="1"/>
              <a:t>apple</a:t>
            </a:r>
            <a:r>
              <a:rPr lang="fr-FR" dirty="0"/>
              <a:t>” avec 28,2% de confiance, et c’était bien la bonne classe, donc MATCH.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A8176-E0B8-49F5-81E4-F06D0575031A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49405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Ici, on a testé une image jamais vue : le modèle a prédit “</a:t>
            </a:r>
            <a:r>
              <a:rPr lang="fr-FR" dirty="0" err="1"/>
              <a:t>Negative</a:t>
            </a:r>
            <a:r>
              <a:rPr lang="fr-FR" dirty="0"/>
              <a:t>” avec 33% de confiance.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A8176-E0B8-49F5-81E4-F06D0575031A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5902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 conclusion, notre projet a permis de développer un modèle CNN performant pour détecter automatiquement les mauvaises herbes.</a:t>
            </a:r>
            <a:br>
              <a:rPr lang="fr-FR" dirty="0"/>
            </a:br>
            <a:r>
              <a:rPr lang="fr-FR" dirty="0"/>
              <a:t>Cette solution peut contribuer à une agriculture plus intelligente et plus durable.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A8176-E0B8-49F5-81E4-F06D0575031A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8160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cette présentation, nous avons structuré notre travail en six étapes:</a:t>
            </a:r>
          </a:p>
          <a:p>
            <a:endParaRPr lang="fr-FR" dirty="0"/>
          </a:p>
          <a:p>
            <a:r>
              <a:rPr lang="fr-FR" dirty="0"/>
              <a:t>Nous commencerons par </a:t>
            </a:r>
            <a:r>
              <a:rPr lang="fr-FR" b="1" dirty="0"/>
              <a:t>l'introduction et la problématique</a:t>
            </a:r>
            <a:r>
              <a:rPr lang="fr-FR" dirty="0"/>
              <a:t> pour bien comprendre l'enjeu.</a:t>
            </a:r>
          </a:p>
          <a:p>
            <a:r>
              <a:rPr lang="fr-FR" dirty="0"/>
              <a:t>Ensuite, nous aborderons la partie technique : de la </a:t>
            </a:r>
            <a:r>
              <a:rPr lang="fr-FR" b="1" dirty="0"/>
              <a:t>présentation du modèle</a:t>
            </a:r>
            <a:r>
              <a:rPr lang="fr-FR" dirty="0"/>
              <a:t> à la </a:t>
            </a:r>
            <a:r>
              <a:rPr lang="fr-FR" b="1" dirty="0"/>
              <a:t>description des données</a:t>
            </a:r>
            <a:r>
              <a:rPr lang="fr-FR" dirty="0"/>
              <a:t>, jusqu'au </a:t>
            </a:r>
            <a:r>
              <a:rPr lang="fr-FR" b="1" dirty="0"/>
              <a:t>processus d'entraînement</a:t>
            </a:r>
            <a:r>
              <a:rPr lang="fr-FR" dirty="0"/>
              <a:t>.</a:t>
            </a:r>
          </a:p>
          <a:p>
            <a:r>
              <a:rPr lang="fr-FR" dirty="0"/>
              <a:t>Enfin, nous terminerons par </a:t>
            </a:r>
            <a:r>
              <a:rPr lang="fr-FR" b="1" dirty="0"/>
              <a:t>l'évaluation des résultats</a:t>
            </a:r>
            <a:r>
              <a:rPr lang="fr-FR" dirty="0"/>
              <a:t> obtenue, suivie d'une </a:t>
            </a:r>
            <a:r>
              <a:rPr lang="fr-FR" b="1" dirty="0"/>
              <a:t>démonstration</a:t>
            </a:r>
            <a:r>
              <a:rPr lang="fr-FR" dirty="0"/>
              <a:t> concrète de notre système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A8176-E0B8-49F5-81E4-F06D0575031A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5317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Aujourd'hui, la gestion des mauvaises herbes est un défi majeur qui impacte les rendements et l'environnement. </a:t>
            </a:r>
          </a:p>
          <a:p>
            <a:r>
              <a:rPr lang="fr-FR" dirty="0"/>
              <a:t>L’objectif est donc d’utiliser l’intelligence artificielle pour les détecter automatiquement et rendre l’agriculture plus intelligente.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A8176-E0B8-49F5-81E4-F06D0575031A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015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Actuellement, l'identification manuelle est trop lente, coûteuse et entraîne un usage excessif d'herbicides. </a:t>
            </a:r>
          </a:p>
          <a:p>
            <a:r>
              <a:rPr lang="fr-FR" dirty="0"/>
              <a:t>La solution est d’utiliser la vision artificielle pour les détecter automatiquement, de manière plus rapide, plus précise et plus efficace.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A8176-E0B8-49F5-81E4-F06D0575031A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0221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WeedCNN</a:t>
            </a:r>
            <a:r>
              <a:rPr lang="fr-FR" dirty="0"/>
              <a:t> prend une image 128×128, extrait des caractéristiques via 5 blocs convolutifs, compresse l’information avec un global </a:t>
            </a:r>
            <a:r>
              <a:rPr lang="fr-FR" dirty="0" err="1"/>
              <a:t>average</a:t>
            </a:r>
            <a:r>
              <a:rPr lang="fr-FR" dirty="0"/>
              <a:t> </a:t>
            </a:r>
            <a:r>
              <a:rPr lang="fr-FR" dirty="0" err="1"/>
              <a:t>pooling</a:t>
            </a:r>
            <a:r>
              <a:rPr lang="fr-FR" dirty="0"/>
              <a:t>, applique un dropout à 30% pour réduire le surapprentissage, puis sort les probabilités sur 9 classes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A8176-E0B8-49F5-81E4-F06D0575031A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7976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Notre modèle commence par analyser l’image avec des convolutions pour repérer les détails. Il stabilise l’apprentissage avec la batch normalisation et utilise </a:t>
            </a:r>
            <a:r>
              <a:rPr lang="fr-FR" dirty="0" err="1"/>
              <a:t>ReLU</a:t>
            </a:r>
            <a:r>
              <a:rPr lang="fr-FR" dirty="0"/>
              <a:t> pour ajouter de la non-</a:t>
            </a:r>
            <a:r>
              <a:rPr lang="fr-FR" dirty="0" err="1"/>
              <a:t>linéarité.Ensuite</a:t>
            </a:r>
            <a:r>
              <a:rPr lang="fr-FR" dirty="0"/>
              <a:t>, le </a:t>
            </a:r>
            <a:r>
              <a:rPr lang="fr-FR" dirty="0" err="1"/>
              <a:t>MaxPooling</a:t>
            </a:r>
            <a:r>
              <a:rPr lang="fr-FR" dirty="0"/>
              <a:t> réduit la taille des images pour que le calcul soit plus rapide.</a:t>
            </a:r>
          </a:p>
          <a:p>
            <a:endParaRPr lang="fr-FR" dirty="0"/>
          </a:p>
          <a:p>
            <a:r>
              <a:rPr lang="fr-FR" dirty="0"/>
              <a:t>On a doublé les blocs de convolution pour mieux détecter les détails, réduit la taille des données avec le </a:t>
            </a:r>
            <a:r>
              <a:rPr lang="fr-FR" dirty="0" err="1"/>
              <a:t>MaxPooling</a:t>
            </a:r>
            <a:r>
              <a:rPr lang="fr-FR" dirty="0"/>
              <a:t> et le GAP, et ajouté le Dropout pour que le modèle reste précis sur de nouvelles images.</a:t>
            </a:r>
          </a:p>
          <a:p>
            <a:endParaRPr lang="fr-FR" dirty="0"/>
          </a:p>
          <a:p>
            <a:r>
              <a:rPr lang="fr-FR" dirty="0"/>
              <a:t>Tout cela nous permet d’avoir un système </a:t>
            </a:r>
            <a:r>
              <a:rPr lang="fr-FR" b="1" dirty="0"/>
              <a:t>rapide, précis et capable de bien généraliser</a:t>
            </a:r>
            <a:r>
              <a:rPr lang="fr-FR" dirty="0"/>
              <a:t> sur de nouvelles images.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A8176-E0B8-49F5-81E4-F06D0575031A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0010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Ici, je montre l’organisation du projet.</a:t>
            </a:r>
          </a:p>
          <a:p>
            <a:r>
              <a:rPr lang="fr-FR" dirty="0"/>
              <a:t>data/ : contient les données (train/val/test) et les images.</a:t>
            </a:r>
          </a:p>
          <a:p>
            <a:r>
              <a:rPr lang="fr-FR" dirty="0"/>
              <a:t>src/ : contient le code principal, notamment model.py avec notre </a:t>
            </a:r>
            <a:r>
              <a:rPr lang="fr-FR" dirty="0" err="1"/>
              <a:t>WeedCNN</a:t>
            </a:r>
            <a:r>
              <a:rPr lang="fr-FR" dirty="0"/>
              <a:t>.</a:t>
            </a:r>
          </a:p>
          <a:p>
            <a:r>
              <a:rPr lang="fr-FR" dirty="0" err="1"/>
              <a:t>torch</a:t>
            </a:r>
            <a:r>
              <a:rPr lang="fr-FR" dirty="0"/>
              <a:t>/ : dossier de sortie où on sauvegarde les modèles entraînés et les métriques.</a:t>
            </a:r>
          </a:p>
          <a:p>
            <a:r>
              <a:rPr lang="fr-FR" dirty="0" err="1"/>
              <a:t>Analysis.ipynb</a:t>
            </a:r>
            <a:r>
              <a:rPr lang="fr-FR" dirty="0"/>
              <a:t> : le notebook qui lance l’entraînement et l’évaluation.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A8176-E0B8-49F5-81E4-F06D0575031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785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Notre base de données vient de </a:t>
            </a:r>
            <a:r>
              <a:rPr lang="fr-FR" dirty="0" err="1"/>
              <a:t>Kaggle</a:t>
            </a:r>
            <a:r>
              <a:rPr lang="fr-FR" dirty="0"/>
              <a:t> et contient plus de 17 500 images, toutes redimensionnées en 128x128 pixels.</a:t>
            </a:r>
            <a:br>
              <a:rPr lang="fr-FR" dirty="0"/>
            </a:br>
            <a:r>
              <a:rPr lang="fr-FR" dirty="0"/>
              <a:t>Les images représentent différentes catégories de plantes et sont organisées grâce aux fichiers </a:t>
            </a:r>
            <a:r>
              <a:rPr lang="fr-FR" b="1" dirty="0"/>
              <a:t>train.csv</a:t>
            </a:r>
            <a:r>
              <a:rPr lang="fr-FR" dirty="0"/>
              <a:t>, </a:t>
            </a:r>
            <a:r>
              <a:rPr lang="fr-FR" b="1" dirty="0"/>
              <a:t>val.csv</a:t>
            </a:r>
            <a:r>
              <a:rPr lang="fr-FR" dirty="0"/>
              <a:t> et </a:t>
            </a:r>
            <a:r>
              <a:rPr lang="fr-FR" b="1" dirty="0"/>
              <a:t>test.csv</a:t>
            </a:r>
            <a:r>
              <a:rPr lang="fr-FR" dirty="0"/>
              <a:t>.</a:t>
            </a:r>
            <a:br>
              <a:rPr lang="fr-FR" dirty="0"/>
            </a:br>
            <a:r>
              <a:rPr lang="fr-FR" dirty="0"/>
              <a:t>Pour l’entraînement, nous avons utilisé 15 007 images, dont 20% pour la validation, et 2 501 images pour le test final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A8176-E0B8-49F5-81E4-F06D0575031A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4059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Avant de donner les images au modèle On met toutes les images à la même taille  on fait des petites transformations (flip/rotation) pour éviter l’</a:t>
            </a:r>
            <a:r>
              <a:rPr lang="fr-FR" dirty="0" err="1"/>
              <a:t>overfitting</a:t>
            </a:r>
            <a:r>
              <a:rPr lang="fr-FR" dirty="0"/>
              <a:t> ensuite on normalise pour stabiliser l’apprentissage, enfin on convertit en tenseur pour l’envoyer au modèle.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A8176-E0B8-49F5-81E4-F06D0575031A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0593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svg"/><Relationship Id="rId18" Type="http://schemas.openxmlformats.org/officeDocument/2006/relationships/image" Target="../media/image64.png"/><Relationship Id="rId26" Type="http://schemas.openxmlformats.org/officeDocument/2006/relationships/image" Target="../media/image72.png"/><Relationship Id="rId3" Type="http://schemas.openxmlformats.org/officeDocument/2006/relationships/image" Target="../media/image33.png"/><Relationship Id="rId21" Type="http://schemas.openxmlformats.org/officeDocument/2006/relationships/image" Target="../media/image67.svg"/><Relationship Id="rId7" Type="http://schemas.openxmlformats.org/officeDocument/2006/relationships/image" Target="../media/image21.svg"/><Relationship Id="rId12" Type="http://schemas.openxmlformats.org/officeDocument/2006/relationships/image" Target="../media/image58.png"/><Relationship Id="rId17" Type="http://schemas.openxmlformats.org/officeDocument/2006/relationships/image" Target="../media/image63.svg"/><Relationship Id="rId25" Type="http://schemas.openxmlformats.org/officeDocument/2006/relationships/image" Target="../media/image71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29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57.svg"/><Relationship Id="rId24" Type="http://schemas.openxmlformats.org/officeDocument/2006/relationships/image" Target="../media/image70.png"/><Relationship Id="rId5" Type="http://schemas.openxmlformats.org/officeDocument/2006/relationships/image" Target="../media/image31.png"/><Relationship Id="rId15" Type="http://schemas.openxmlformats.org/officeDocument/2006/relationships/image" Target="../media/image61.svg"/><Relationship Id="rId23" Type="http://schemas.openxmlformats.org/officeDocument/2006/relationships/image" Target="../media/image69.svg"/><Relationship Id="rId28" Type="http://schemas.openxmlformats.org/officeDocument/2006/relationships/image" Target="../media/image74.svg"/><Relationship Id="rId10" Type="http://schemas.openxmlformats.org/officeDocument/2006/relationships/image" Target="../media/image56.png"/><Relationship Id="rId19" Type="http://schemas.openxmlformats.org/officeDocument/2006/relationships/image" Target="../media/image65.svg"/><Relationship Id="rId4" Type="http://schemas.openxmlformats.org/officeDocument/2006/relationships/image" Target="../media/image34.svg"/><Relationship Id="rId9" Type="http://schemas.openxmlformats.org/officeDocument/2006/relationships/image" Target="../media/image55.svg"/><Relationship Id="rId14" Type="http://schemas.openxmlformats.org/officeDocument/2006/relationships/image" Target="../media/image60.png"/><Relationship Id="rId22" Type="http://schemas.openxmlformats.org/officeDocument/2006/relationships/image" Target="../media/image68.png"/><Relationship Id="rId27" Type="http://schemas.openxmlformats.org/officeDocument/2006/relationships/image" Target="../media/image73.png"/><Relationship Id="rId30" Type="http://schemas.openxmlformats.org/officeDocument/2006/relationships/image" Target="../media/image7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3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33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34.svg"/><Relationship Id="rId9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2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33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10" Type="http://schemas.openxmlformats.org/officeDocument/2006/relationships/image" Target="../media/image21.svg"/><Relationship Id="rId4" Type="http://schemas.openxmlformats.org/officeDocument/2006/relationships/image" Target="../media/image34.svg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3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10" Type="http://schemas.openxmlformats.org/officeDocument/2006/relationships/image" Target="../media/image88.png"/><Relationship Id="rId4" Type="http://schemas.openxmlformats.org/officeDocument/2006/relationships/image" Target="../media/image34.svg"/><Relationship Id="rId9" Type="http://schemas.openxmlformats.org/officeDocument/2006/relationships/image" Target="../media/image8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91.svg"/><Relationship Id="rId5" Type="http://schemas.openxmlformats.org/officeDocument/2006/relationships/image" Target="../media/image22.png"/><Relationship Id="rId10" Type="http://schemas.openxmlformats.org/officeDocument/2006/relationships/image" Target="../media/image90.png"/><Relationship Id="rId4" Type="http://schemas.openxmlformats.org/officeDocument/2006/relationships/image" Target="../media/image3.svg"/><Relationship Id="rId9" Type="http://schemas.openxmlformats.org/officeDocument/2006/relationships/image" Target="../media/image8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.png"/><Relationship Id="rId4" Type="http://schemas.openxmlformats.org/officeDocument/2006/relationships/image" Target="../media/image21.sv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2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4.jpeg"/><Relationship Id="rId20" Type="http://schemas.openxmlformats.org/officeDocument/2006/relationships/image" Target="../media/image4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39.png"/><Relationship Id="rId5" Type="http://schemas.openxmlformats.org/officeDocument/2006/relationships/image" Target="../media/image20.png"/><Relationship Id="rId15" Type="http://schemas.openxmlformats.org/officeDocument/2006/relationships/image" Target="../media/image43.png"/><Relationship Id="rId10" Type="http://schemas.openxmlformats.org/officeDocument/2006/relationships/image" Target="../media/image38.svg"/><Relationship Id="rId19" Type="http://schemas.openxmlformats.org/officeDocument/2006/relationships/image" Target="../media/image47.png"/><Relationship Id="rId4" Type="http://schemas.openxmlformats.org/officeDocument/2006/relationships/image" Target="../media/image34.svg"/><Relationship Id="rId9" Type="http://schemas.openxmlformats.org/officeDocument/2006/relationships/image" Target="../media/image37.png"/><Relationship Id="rId14" Type="http://schemas.openxmlformats.org/officeDocument/2006/relationships/image" Target="../media/image4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0.png"/><Relationship Id="rId7" Type="http://schemas.openxmlformats.org/officeDocument/2006/relationships/image" Target="../media/image51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21.svg"/><Relationship Id="rId9" Type="http://schemas.openxmlformats.org/officeDocument/2006/relationships/image" Target="../media/image5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151088" y="6547583"/>
            <a:ext cx="2889670" cy="5421435"/>
            <a:chOff x="0" y="0"/>
            <a:chExt cx="761065" cy="14278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61065" cy="1427868"/>
            </a:xfrm>
            <a:custGeom>
              <a:avLst/>
              <a:gdLst/>
              <a:ahLst/>
              <a:cxnLst/>
              <a:rect l="l" t="t" r="r" b="b"/>
              <a:pathLst>
                <a:path w="761065" h="1427868">
                  <a:moveTo>
                    <a:pt x="136638" y="0"/>
                  </a:moveTo>
                  <a:lnTo>
                    <a:pt x="624428" y="0"/>
                  </a:lnTo>
                  <a:cubicBezTo>
                    <a:pt x="660666" y="0"/>
                    <a:pt x="695421" y="14396"/>
                    <a:pt x="721045" y="40020"/>
                  </a:cubicBezTo>
                  <a:cubicBezTo>
                    <a:pt x="746670" y="65645"/>
                    <a:pt x="761065" y="100399"/>
                    <a:pt x="761065" y="136638"/>
                  </a:cubicBezTo>
                  <a:lnTo>
                    <a:pt x="761065" y="1291230"/>
                  </a:lnTo>
                  <a:cubicBezTo>
                    <a:pt x="761065" y="1327468"/>
                    <a:pt x="746670" y="1362223"/>
                    <a:pt x="721045" y="1387847"/>
                  </a:cubicBezTo>
                  <a:cubicBezTo>
                    <a:pt x="695421" y="1413472"/>
                    <a:pt x="660666" y="1427868"/>
                    <a:pt x="624428" y="1427868"/>
                  </a:cubicBezTo>
                  <a:lnTo>
                    <a:pt x="136638" y="1427868"/>
                  </a:lnTo>
                  <a:cubicBezTo>
                    <a:pt x="100399" y="1427868"/>
                    <a:pt x="65645" y="1413472"/>
                    <a:pt x="40020" y="1387847"/>
                  </a:cubicBezTo>
                  <a:cubicBezTo>
                    <a:pt x="14396" y="1362223"/>
                    <a:pt x="0" y="1327468"/>
                    <a:pt x="0" y="1291230"/>
                  </a:cubicBezTo>
                  <a:lnTo>
                    <a:pt x="0" y="136638"/>
                  </a:lnTo>
                  <a:cubicBezTo>
                    <a:pt x="0" y="100399"/>
                    <a:pt x="14396" y="65645"/>
                    <a:pt x="40020" y="40020"/>
                  </a:cubicBezTo>
                  <a:cubicBezTo>
                    <a:pt x="65645" y="14396"/>
                    <a:pt x="100399" y="0"/>
                    <a:pt x="13663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38715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104775"/>
              <a:ext cx="761065" cy="1532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5400000">
            <a:off x="13211360" y="6544166"/>
            <a:ext cx="4390735" cy="713494"/>
          </a:xfrm>
          <a:custGeom>
            <a:avLst/>
            <a:gdLst/>
            <a:ahLst/>
            <a:cxnLst/>
            <a:rect l="l" t="t" r="r" b="b"/>
            <a:pathLst>
              <a:path w="4390735" h="713494">
                <a:moveTo>
                  <a:pt x="0" y="0"/>
                </a:moveTo>
                <a:lnTo>
                  <a:pt x="4390735" y="0"/>
                </a:lnTo>
                <a:lnTo>
                  <a:pt x="4390735" y="713494"/>
                </a:lnTo>
                <a:lnTo>
                  <a:pt x="0" y="71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03674" y="-522299"/>
            <a:ext cx="7158953" cy="7832516"/>
          </a:xfrm>
          <a:custGeom>
            <a:avLst/>
            <a:gdLst/>
            <a:ahLst/>
            <a:cxnLst/>
            <a:rect l="l" t="t" r="r" b="b"/>
            <a:pathLst>
              <a:path w="7158953" h="7832516">
                <a:moveTo>
                  <a:pt x="0" y="0"/>
                </a:moveTo>
                <a:lnTo>
                  <a:pt x="7158953" y="0"/>
                </a:lnTo>
                <a:lnTo>
                  <a:pt x="7158953" y="7832516"/>
                </a:lnTo>
                <a:lnTo>
                  <a:pt x="0" y="78325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39809"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7700451" y="3257241"/>
            <a:ext cx="3351070" cy="1767689"/>
          </a:xfrm>
          <a:custGeom>
            <a:avLst/>
            <a:gdLst/>
            <a:ahLst/>
            <a:cxnLst/>
            <a:rect l="l" t="t" r="r" b="b"/>
            <a:pathLst>
              <a:path w="3351070" h="1767689">
                <a:moveTo>
                  <a:pt x="3351070" y="0"/>
                </a:moveTo>
                <a:lnTo>
                  <a:pt x="0" y="0"/>
                </a:lnTo>
                <a:lnTo>
                  <a:pt x="0" y="1767689"/>
                </a:lnTo>
                <a:lnTo>
                  <a:pt x="3351070" y="1767689"/>
                </a:lnTo>
                <a:lnTo>
                  <a:pt x="335107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306127" y="8378310"/>
            <a:ext cx="2531175" cy="1335195"/>
          </a:xfrm>
          <a:custGeom>
            <a:avLst/>
            <a:gdLst/>
            <a:ahLst/>
            <a:cxnLst/>
            <a:rect l="l" t="t" r="r" b="b"/>
            <a:pathLst>
              <a:path w="2531175" h="1335195">
                <a:moveTo>
                  <a:pt x="0" y="0"/>
                </a:moveTo>
                <a:lnTo>
                  <a:pt x="2531175" y="0"/>
                </a:lnTo>
                <a:lnTo>
                  <a:pt x="2531175" y="1335195"/>
                </a:lnTo>
                <a:lnTo>
                  <a:pt x="0" y="13351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 rot="5400000">
            <a:off x="8839905" y="6547583"/>
            <a:ext cx="2889670" cy="5421435"/>
            <a:chOff x="0" y="0"/>
            <a:chExt cx="761065" cy="142786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61065" cy="1427868"/>
            </a:xfrm>
            <a:custGeom>
              <a:avLst/>
              <a:gdLst/>
              <a:ahLst/>
              <a:cxnLst/>
              <a:rect l="l" t="t" r="r" b="b"/>
              <a:pathLst>
                <a:path w="761065" h="1427868">
                  <a:moveTo>
                    <a:pt x="136638" y="0"/>
                  </a:moveTo>
                  <a:lnTo>
                    <a:pt x="624428" y="0"/>
                  </a:lnTo>
                  <a:cubicBezTo>
                    <a:pt x="660666" y="0"/>
                    <a:pt x="695421" y="14396"/>
                    <a:pt x="721045" y="40020"/>
                  </a:cubicBezTo>
                  <a:cubicBezTo>
                    <a:pt x="746670" y="65645"/>
                    <a:pt x="761065" y="100399"/>
                    <a:pt x="761065" y="136638"/>
                  </a:cubicBezTo>
                  <a:lnTo>
                    <a:pt x="761065" y="1291230"/>
                  </a:lnTo>
                  <a:cubicBezTo>
                    <a:pt x="761065" y="1327468"/>
                    <a:pt x="746670" y="1362223"/>
                    <a:pt x="721045" y="1387847"/>
                  </a:cubicBezTo>
                  <a:cubicBezTo>
                    <a:pt x="695421" y="1413472"/>
                    <a:pt x="660666" y="1427868"/>
                    <a:pt x="624428" y="1427868"/>
                  </a:cubicBezTo>
                  <a:lnTo>
                    <a:pt x="136638" y="1427868"/>
                  </a:lnTo>
                  <a:cubicBezTo>
                    <a:pt x="100399" y="1427868"/>
                    <a:pt x="65645" y="1413472"/>
                    <a:pt x="40020" y="1387847"/>
                  </a:cubicBezTo>
                  <a:cubicBezTo>
                    <a:pt x="14396" y="1362223"/>
                    <a:pt x="0" y="1327468"/>
                    <a:pt x="0" y="1291230"/>
                  </a:cubicBezTo>
                  <a:lnTo>
                    <a:pt x="0" y="136638"/>
                  </a:lnTo>
                  <a:cubicBezTo>
                    <a:pt x="0" y="100399"/>
                    <a:pt x="14396" y="65645"/>
                    <a:pt x="40020" y="40020"/>
                  </a:cubicBezTo>
                  <a:cubicBezTo>
                    <a:pt x="65645" y="14396"/>
                    <a:pt x="100399" y="0"/>
                    <a:pt x="13663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38715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761065" cy="1532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5400000">
            <a:off x="6202319" y="6486544"/>
            <a:ext cx="4141513" cy="672996"/>
          </a:xfrm>
          <a:custGeom>
            <a:avLst/>
            <a:gdLst/>
            <a:ahLst/>
            <a:cxnLst/>
            <a:rect l="l" t="t" r="r" b="b"/>
            <a:pathLst>
              <a:path w="4141513" h="672996">
                <a:moveTo>
                  <a:pt x="0" y="0"/>
                </a:moveTo>
                <a:lnTo>
                  <a:pt x="4141514" y="0"/>
                </a:lnTo>
                <a:lnTo>
                  <a:pt x="4141514" y="672996"/>
                </a:lnTo>
                <a:lnTo>
                  <a:pt x="0" y="6729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8418834" y="4141085"/>
            <a:ext cx="3731811" cy="4955195"/>
            <a:chOff x="0" y="0"/>
            <a:chExt cx="612129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12129" cy="812800"/>
            </a:xfrm>
            <a:custGeom>
              <a:avLst/>
              <a:gdLst/>
              <a:ahLst/>
              <a:cxnLst/>
              <a:rect l="l" t="t" r="r" b="b"/>
              <a:pathLst>
                <a:path w="612129" h="812800">
                  <a:moveTo>
                    <a:pt x="207457" y="0"/>
                  </a:moveTo>
                  <a:lnTo>
                    <a:pt x="404671" y="0"/>
                  </a:lnTo>
                  <a:cubicBezTo>
                    <a:pt x="519247" y="0"/>
                    <a:pt x="612129" y="92882"/>
                    <a:pt x="612129" y="207457"/>
                  </a:cubicBezTo>
                  <a:lnTo>
                    <a:pt x="612129" y="605343"/>
                  </a:lnTo>
                  <a:cubicBezTo>
                    <a:pt x="612129" y="719918"/>
                    <a:pt x="519247" y="812800"/>
                    <a:pt x="404671" y="812800"/>
                  </a:cubicBezTo>
                  <a:lnTo>
                    <a:pt x="207457" y="812800"/>
                  </a:lnTo>
                  <a:cubicBezTo>
                    <a:pt x="92882" y="812800"/>
                    <a:pt x="0" y="719918"/>
                    <a:pt x="0" y="605343"/>
                  </a:cubicBezTo>
                  <a:lnTo>
                    <a:pt x="0" y="207457"/>
                  </a:lnTo>
                  <a:cubicBezTo>
                    <a:pt x="0" y="92882"/>
                    <a:pt x="92882" y="0"/>
                    <a:pt x="207457" y="0"/>
                  </a:cubicBezTo>
                  <a:close/>
                </a:path>
              </a:pathLst>
            </a:custGeom>
            <a:blipFill>
              <a:blip r:embed="rId7"/>
              <a:stretch>
                <a:fillRect l="-13014" r="-28378"/>
              </a:stretch>
            </a:blipFill>
            <a:ln w="219075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id="15" name="Group 15"/>
          <p:cNvGrpSpPr/>
          <p:nvPr/>
        </p:nvGrpSpPr>
        <p:grpSpPr>
          <a:xfrm>
            <a:off x="15453992" y="4141085"/>
            <a:ext cx="3731811" cy="4955195"/>
            <a:chOff x="0" y="0"/>
            <a:chExt cx="612129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12129" cy="812800"/>
            </a:xfrm>
            <a:custGeom>
              <a:avLst/>
              <a:gdLst/>
              <a:ahLst/>
              <a:cxnLst/>
              <a:rect l="l" t="t" r="r" b="b"/>
              <a:pathLst>
                <a:path w="612129" h="812800">
                  <a:moveTo>
                    <a:pt x="207457" y="0"/>
                  </a:moveTo>
                  <a:lnTo>
                    <a:pt x="404671" y="0"/>
                  </a:lnTo>
                  <a:cubicBezTo>
                    <a:pt x="519247" y="0"/>
                    <a:pt x="612129" y="92882"/>
                    <a:pt x="612129" y="207457"/>
                  </a:cubicBezTo>
                  <a:lnTo>
                    <a:pt x="612129" y="605343"/>
                  </a:lnTo>
                  <a:cubicBezTo>
                    <a:pt x="612129" y="719918"/>
                    <a:pt x="519247" y="812800"/>
                    <a:pt x="404671" y="812800"/>
                  </a:cubicBezTo>
                  <a:lnTo>
                    <a:pt x="207457" y="812800"/>
                  </a:lnTo>
                  <a:cubicBezTo>
                    <a:pt x="92882" y="812800"/>
                    <a:pt x="0" y="719918"/>
                    <a:pt x="0" y="605343"/>
                  </a:cubicBezTo>
                  <a:lnTo>
                    <a:pt x="0" y="207457"/>
                  </a:lnTo>
                  <a:cubicBezTo>
                    <a:pt x="0" y="92882"/>
                    <a:pt x="92882" y="0"/>
                    <a:pt x="207457" y="0"/>
                  </a:cubicBezTo>
                  <a:close/>
                </a:path>
              </a:pathLst>
            </a:custGeom>
            <a:blipFill>
              <a:blip r:embed="rId8"/>
              <a:stretch>
                <a:fillRect t="-1653" b="-10481"/>
              </a:stretch>
            </a:blipFill>
            <a:ln w="219075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id="17" name="Group 17"/>
          <p:cNvGrpSpPr/>
          <p:nvPr/>
        </p:nvGrpSpPr>
        <p:grpSpPr>
          <a:xfrm>
            <a:off x="11936413" y="3336236"/>
            <a:ext cx="3731811" cy="4955195"/>
            <a:chOff x="0" y="0"/>
            <a:chExt cx="612129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12129" cy="812800"/>
            </a:xfrm>
            <a:custGeom>
              <a:avLst/>
              <a:gdLst/>
              <a:ahLst/>
              <a:cxnLst/>
              <a:rect l="l" t="t" r="r" b="b"/>
              <a:pathLst>
                <a:path w="612129" h="812800">
                  <a:moveTo>
                    <a:pt x="207457" y="0"/>
                  </a:moveTo>
                  <a:lnTo>
                    <a:pt x="404671" y="0"/>
                  </a:lnTo>
                  <a:cubicBezTo>
                    <a:pt x="519247" y="0"/>
                    <a:pt x="612129" y="92882"/>
                    <a:pt x="612129" y="207457"/>
                  </a:cubicBezTo>
                  <a:lnTo>
                    <a:pt x="612129" y="605343"/>
                  </a:lnTo>
                  <a:cubicBezTo>
                    <a:pt x="612129" y="719918"/>
                    <a:pt x="519247" y="812800"/>
                    <a:pt x="404671" y="812800"/>
                  </a:cubicBezTo>
                  <a:lnTo>
                    <a:pt x="207457" y="812800"/>
                  </a:lnTo>
                  <a:cubicBezTo>
                    <a:pt x="92882" y="812800"/>
                    <a:pt x="0" y="719918"/>
                    <a:pt x="0" y="605343"/>
                  </a:cubicBezTo>
                  <a:lnTo>
                    <a:pt x="0" y="207457"/>
                  </a:lnTo>
                  <a:cubicBezTo>
                    <a:pt x="0" y="92882"/>
                    <a:pt x="92882" y="0"/>
                    <a:pt x="207457" y="0"/>
                  </a:cubicBezTo>
                  <a:close/>
                </a:path>
              </a:pathLst>
            </a:custGeom>
            <a:blipFill>
              <a:blip r:embed="rId9"/>
              <a:stretch>
                <a:fillRect l="-43849" r="-33193"/>
              </a:stretch>
            </a:blipFill>
            <a:ln w="219075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id="19" name="Freeform 19"/>
          <p:cNvSpPr/>
          <p:nvPr/>
        </p:nvSpPr>
        <p:spPr>
          <a:xfrm>
            <a:off x="682538" y="8030568"/>
            <a:ext cx="2646523" cy="498866"/>
          </a:xfrm>
          <a:custGeom>
            <a:avLst/>
            <a:gdLst/>
            <a:ahLst/>
            <a:cxnLst/>
            <a:rect l="l" t="t" r="r" b="b"/>
            <a:pathLst>
              <a:path w="2646523" h="498866">
                <a:moveTo>
                  <a:pt x="0" y="0"/>
                </a:moveTo>
                <a:lnTo>
                  <a:pt x="2646523" y="0"/>
                </a:lnTo>
                <a:lnTo>
                  <a:pt x="2646523" y="498866"/>
                </a:lnTo>
                <a:lnTo>
                  <a:pt x="0" y="4988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28844" b="-454228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829606" y="8116033"/>
            <a:ext cx="1521978" cy="262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98"/>
              </a:lnSpc>
            </a:pPr>
            <a:r>
              <a:rPr lang="en-US" sz="1284">
                <a:solidFill>
                  <a:srgbClr val="FFFFFF"/>
                </a:solidFill>
                <a:latin typeface="Mont"/>
                <a:ea typeface="Mont"/>
                <a:cs typeface="Mont"/>
                <a:sym typeface="Mont"/>
              </a:rPr>
              <a:t>Présenté par</a:t>
            </a:r>
          </a:p>
        </p:txBody>
      </p:sp>
      <p:sp>
        <p:nvSpPr>
          <p:cNvPr id="21" name="Freeform 21"/>
          <p:cNvSpPr/>
          <p:nvPr/>
        </p:nvSpPr>
        <p:spPr>
          <a:xfrm rot="5400000">
            <a:off x="3435214" y="7277398"/>
            <a:ext cx="498866" cy="2005207"/>
          </a:xfrm>
          <a:custGeom>
            <a:avLst/>
            <a:gdLst/>
            <a:ahLst/>
            <a:cxnLst/>
            <a:rect l="l" t="t" r="r" b="b"/>
            <a:pathLst>
              <a:path w="498866" h="2005207">
                <a:moveTo>
                  <a:pt x="0" y="0"/>
                </a:moveTo>
                <a:lnTo>
                  <a:pt x="498865" y="0"/>
                </a:lnTo>
                <a:lnTo>
                  <a:pt x="498865" y="2005206"/>
                </a:lnTo>
                <a:lnTo>
                  <a:pt x="0" y="20052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33320" r="-317628" b="-65056"/>
            </a:stretch>
          </a:blipFill>
        </p:spPr>
      </p:sp>
      <p:sp>
        <p:nvSpPr>
          <p:cNvPr id="22" name="Freeform 22"/>
          <p:cNvSpPr/>
          <p:nvPr/>
        </p:nvSpPr>
        <p:spPr>
          <a:xfrm rot="5400000">
            <a:off x="2758970" y="7277398"/>
            <a:ext cx="498866" cy="2005207"/>
          </a:xfrm>
          <a:custGeom>
            <a:avLst/>
            <a:gdLst/>
            <a:ahLst/>
            <a:cxnLst/>
            <a:rect l="l" t="t" r="r" b="b"/>
            <a:pathLst>
              <a:path w="498866" h="2005207">
                <a:moveTo>
                  <a:pt x="0" y="0"/>
                </a:moveTo>
                <a:lnTo>
                  <a:pt x="498866" y="0"/>
                </a:lnTo>
                <a:lnTo>
                  <a:pt x="498866" y="2005206"/>
                </a:lnTo>
                <a:lnTo>
                  <a:pt x="0" y="20052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81887" r="-317628" b="-16489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999699" y="8646324"/>
            <a:ext cx="221952" cy="221952"/>
          </a:xfrm>
          <a:custGeom>
            <a:avLst/>
            <a:gdLst/>
            <a:ahLst/>
            <a:cxnLst/>
            <a:rect l="l" t="t" r="r" b="b"/>
            <a:pathLst>
              <a:path w="221952" h="221952">
                <a:moveTo>
                  <a:pt x="0" y="0"/>
                </a:moveTo>
                <a:lnTo>
                  <a:pt x="221952" y="0"/>
                </a:lnTo>
                <a:lnTo>
                  <a:pt x="221952" y="221952"/>
                </a:lnTo>
                <a:lnTo>
                  <a:pt x="0" y="22195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flipH="1" flipV="1">
            <a:off x="15282244" y="9030994"/>
            <a:ext cx="343497" cy="340370"/>
          </a:xfrm>
          <a:custGeom>
            <a:avLst/>
            <a:gdLst/>
            <a:ahLst/>
            <a:cxnLst/>
            <a:rect l="l" t="t" r="r" b="b"/>
            <a:pathLst>
              <a:path w="343497" h="340370">
                <a:moveTo>
                  <a:pt x="343497" y="340370"/>
                </a:moveTo>
                <a:lnTo>
                  <a:pt x="0" y="340370"/>
                </a:lnTo>
                <a:lnTo>
                  <a:pt x="0" y="0"/>
                </a:lnTo>
                <a:lnTo>
                  <a:pt x="343497" y="0"/>
                </a:lnTo>
                <a:lnTo>
                  <a:pt x="343497" y="34037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-6236" t="-102588" r="-284276" b="-158505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682538" y="8702314"/>
            <a:ext cx="2646523" cy="498866"/>
          </a:xfrm>
          <a:custGeom>
            <a:avLst/>
            <a:gdLst/>
            <a:ahLst/>
            <a:cxnLst/>
            <a:rect l="l" t="t" r="r" b="b"/>
            <a:pathLst>
              <a:path w="2646523" h="498866">
                <a:moveTo>
                  <a:pt x="0" y="0"/>
                </a:moveTo>
                <a:lnTo>
                  <a:pt x="2646523" y="0"/>
                </a:lnTo>
                <a:lnTo>
                  <a:pt x="2646523" y="498865"/>
                </a:lnTo>
                <a:lnTo>
                  <a:pt x="0" y="498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28844" b="-454228"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829606" y="8787778"/>
            <a:ext cx="1521978" cy="261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98"/>
              </a:lnSpc>
            </a:pPr>
            <a:r>
              <a:rPr lang="en-US" sz="1284">
                <a:solidFill>
                  <a:srgbClr val="FFFFFF"/>
                </a:solidFill>
                <a:latin typeface="Mont"/>
                <a:ea typeface="Mont"/>
                <a:cs typeface="Mont"/>
                <a:sym typeface="Mont"/>
              </a:rPr>
              <a:t>Encadré par</a:t>
            </a:r>
          </a:p>
        </p:txBody>
      </p:sp>
      <p:sp>
        <p:nvSpPr>
          <p:cNvPr id="27" name="Freeform 27"/>
          <p:cNvSpPr/>
          <p:nvPr/>
        </p:nvSpPr>
        <p:spPr>
          <a:xfrm rot="5400000">
            <a:off x="3435214" y="7949143"/>
            <a:ext cx="498866" cy="2005207"/>
          </a:xfrm>
          <a:custGeom>
            <a:avLst/>
            <a:gdLst/>
            <a:ahLst/>
            <a:cxnLst/>
            <a:rect l="l" t="t" r="r" b="b"/>
            <a:pathLst>
              <a:path w="498866" h="2005207">
                <a:moveTo>
                  <a:pt x="0" y="0"/>
                </a:moveTo>
                <a:lnTo>
                  <a:pt x="498865" y="0"/>
                </a:lnTo>
                <a:lnTo>
                  <a:pt x="498865" y="2005207"/>
                </a:lnTo>
                <a:lnTo>
                  <a:pt x="0" y="200520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33320" r="-317628" b="-65056"/>
            </a:stretch>
          </a:blipFill>
        </p:spPr>
      </p:sp>
      <p:sp>
        <p:nvSpPr>
          <p:cNvPr id="28" name="Freeform 28"/>
          <p:cNvSpPr/>
          <p:nvPr/>
        </p:nvSpPr>
        <p:spPr>
          <a:xfrm rot="5400000">
            <a:off x="2758970" y="7949143"/>
            <a:ext cx="498866" cy="2005207"/>
          </a:xfrm>
          <a:custGeom>
            <a:avLst/>
            <a:gdLst/>
            <a:ahLst/>
            <a:cxnLst/>
            <a:rect l="l" t="t" r="r" b="b"/>
            <a:pathLst>
              <a:path w="498866" h="2005207">
                <a:moveTo>
                  <a:pt x="0" y="0"/>
                </a:moveTo>
                <a:lnTo>
                  <a:pt x="498866" y="0"/>
                </a:lnTo>
                <a:lnTo>
                  <a:pt x="498866" y="2005207"/>
                </a:lnTo>
                <a:lnTo>
                  <a:pt x="0" y="200520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81887" r="-317628" b="-16489"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405876" y="419995"/>
            <a:ext cx="4281374" cy="1258464"/>
          </a:xfrm>
          <a:custGeom>
            <a:avLst/>
            <a:gdLst/>
            <a:ahLst/>
            <a:cxnLst/>
            <a:rect l="l" t="t" r="r" b="b"/>
            <a:pathLst>
              <a:path w="4281374" h="1258464">
                <a:moveTo>
                  <a:pt x="0" y="0"/>
                </a:moveTo>
                <a:lnTo>
                  <a:pt x="4281374" y="0"/>
                </a:lnTo>
                <a:lnTo>
                  <a:pt x="4281374" y="1258464"/>
                </a:lnTo>
                <a:lnTo>
                  <a:pt x="0" y="125846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682538" y="2808046"/>
            <a:ext cx="9247178" cy="231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438715"/>
                </a:solidFill>
                <a:latin typeface="Mont Bold"/>
                <a:ea typeface="Mont Bold"/>
                <a:cs typeface="Mont Bold"/>
                <a:sym typeface="Mont Bold"/>
              </a:rPr>
              <a:t>Détection des mauvaises herbes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82538" y="4994474"/>
            <a:ext cx="7124549" cy="192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0F4C38"/>
                </a:solidFill>
                <a:latin typeface="Mont Bold"/>
                <a:ea typeface="Mont Bold"/>
                <a:cs typeface="Mont Bold"/>
                <a:sym typeface="Mont Bold"/>
              </a:rPr>
              <a:t>dans les cultures avec CNN.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095822" y="8090002"/>
            <a:ext cx="2501406" cy="364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7"/>
              </a:lnSpc>
            </a:pPr>
            <a:r>
              <a:rPr lang="en-US" sz="997" b="1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El Kart Aya </a:t>
            </a:r>
          </a:p>
          <a:p>
            <a:pPr algn="ctr">
              <a:lnSpc>
                <a:spcPts val="1397"/>
              </a:lnSpc>
            </a:pPr>
            <a:r>
              <a:rPr lang="en-US" sz="997" b="1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Ait Alla Fatima Zahrae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078358" y="8806828"/>
            <a:ext cx="2501406" cy="193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7"/>
              </a:lnSpc>
            </a:pPr>
            <a:r>
              <a:rPr lang="en-US" sz="997" b="1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Ismaili Alaoui El Mehdi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4072011" y="6057812"/>
            <a:ext cx="4238142" cy="4414732"/>
          </a:xfrm>
          <a:custGeom>
            <a:avLst/>
            <a:gdLst/>
            <a:ahLst/>
            <a:cxnLst/>
            <a:rect l="l" t="t" r="r" b="b"/>
            <a:pathLst>
              <a:path w="4238142" h="4414732">
                <a:moveTo>
                  <a:pt x="0" y="0"/>
                </a:moveTo>
                <a:lnTo>
                  <a:pt x="4238143" y="0"/>
                </a:lnTo>
                <a:lnTo>
                  <a:pt x="4238143" y="4414732"/>
                </a:lnTo>
                <a:lnTo>
                  <a:pt x="0" y="44147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212794" y="687079"/>
            <a:ext cx="1343253" cy="1761643"/>
          </a:xfrm>
          <a:custGeom>
            <a:avLst/>
            <a:gdLst/>
            <a:ahLst/>
            <a:cxnLst/>
            <a:rect l="l" t="t" r="r" b="b"/>
            <a:pathLst>
              <a:path w="1343253" h="1761643">
                <a:moveTo>
                  <a:pt x="1343253" y="1761643"/>
                </a:moveTo>
                <a:lnTo>
                  <a:pt x="0" y="1761643"/>
                </a:lnTo>
                <a:lnTo>
                  <a:pt x="0" y="0"/>
                </a:lnTo>
                <a:lnTo>
                  <a:pt x="1343253" y="0"/>
                </a:lnTo>
                <a:lnTo>
                  <a:pt x="1343253" y="1761643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968920" y="-467177"/>
            <a:ext cx="1570770" cy="1868398"/>
          </a:xfrm>
          <a:custGeom>
            <a:avLst/>
            <a:gdLst/>
            <a:ahLst/>
            <a:cxnLst/>
            <a:rect l="l" t="t" r="r" b="b"/>
            <a:pathLst>
              <a:path w="1570770" h="1868398">
                <a:moveTo>
                  <a:pt x="0" y="0"/>
                </a:moveTo>
                <a:lnTo>
                  <a:pt x="1570770" y="0"/>
                </a:lnTo>
                <a:lnTo>
                  <a:pt x="1570770" y="1868398"/>
                </a:lnTo>
                <a:lnTo>
                  <a:pt x="0" y="18683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5182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968920" y="276522"/>
            <a:ext cx="1570770" cy="730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2"/>
              </a:lnSpc>
            </a:pPr>
            <a:r>
              <a:rPr lang="en-US" sz="3594" b="1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08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91429" y="942243"/>
            <a:ext cx="10995659" cy="860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2"/>
              </a:lnSpc>
            </a:pPr>
            <a:r>
              <a:rPr lang="en-US" sz="5300" b="1">
                <a:solidFill>
                  <a:srgbClr val="0F4C38"/>
                </a:solidFill>
                <a:latin typeface="Mont Bold"/>
                <a:ea typeface="Mont Bold"/>
                <a:cs typeface="Mont Bold"/>
                <a:sym typeface="Mont Bold"/>
              </a:rPr>
              <a:t>Processus d’Entraînement</a:t>
            </a:r>
          </a:p>
        </p:txBody>
      </p:sp>
      <p:sp>
        <p:nvSpPr>
          <p:cNvPr id="7" name="Freeform 7"/>
          <p:cNvSpPr/>
          <p:nvPr/>
        </p:nvSpPr>
        <p:spPr>
          <a:xfrm>
            <a:off x="1735649" y="2476500"/>
            <a:ext cx="6300481" cy="6198098"/>
          </a:xfrm>
          <a:custGeom>
            <a:avLst/>
            <a:gdLst/>
            <a:ahLst/>
            <a:cxnLst/>
            <a:rect l="l" t="t" r="r" b="b"/>
            <a:pathLst>
              <a:path w="6300481" h="6198098">
                <a:moveTo>
                  <a:pt x="0" y="0"/>
                </a:moveTo>
                <a:lnTo>
                  <a:pt x="6300480" y="0"/>
                </a:lnTo>
                <a:lnTo>
                  <a:pt x="6300480" y="6198098"/>
                </a:lnTo>
                <a:lnTo>
                  <a:pt x="0" y="61980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8912985" y="3100048"/>
            <a:ext cx="3764978" cy="2274259"/>
            <a:chOff x="0" y="0"/>
            <a:chExt cx="991599" cy="5989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91599" cy="598982"/>
            </a:xfrm>
            <a:custGeom>
              <a:avLst/>
              <a:gdLst/>
              <a:ahLst/>
              <a:cxnLst/>
              <a:rect l="l" t="t" r="r" b="b"/>
              <a:pathLst>
                <a:path w="991599" h="598982">
                  <a:moveTo>
                    <a:pt x="37013" y="0"/>
                  </a:moveTo>
                  <a:lnTo>
                    <a:pt x="954586" y="0"/>
                  </a:lnTo>
                  <a:cubicBezTo>
                    <a:pt x="964402" y="0"/>
                    <a:pt x="973817" y="3900"/>
                    <a:pt x="980758" y="10841"/>
                  </a:cubicBezTo>
                  <a:cubicBezTo>
                    <a:pt x="987699" y="17782"/>
                    <a:pt x="991599" y="27197"/>
                    <a:pt x="991599" y="37013"/>
                  </a:cubicBezTo>
                  <a:lnTo>
                    <a:pt x="991599" y="561968"/>
                  </a:lnTo>
                  <a:cubicBezTo>
                    <a:pt x="991599" y="571785"/>
                    <a:pt x="987699" y="581200"/>
                    <a:pt x="980758" y="588141"/>
                  </a:cubicBezTo>
                  <a:cubicBezTo>
                    <a:pt x="973817" y="595082"/>
                    <a:pt x="964402" y="598982"/>
                    <a:pt x="954586" y="598982"/>
                  </a:cubicBezTo>
                  <a:lnTo>
                    <a:pt x="37013" y="598982"/>
                  </a:lnTo>
                  <a:cubicBezTo>
                    <a:pt x="27197" y="598982"/>
                    <a:pt x="17782" y="595082"/>
                    <a:pt x="10841" y="588141"/>
                  </a:cubicBezTo>
                  <a:cubicBezTo>
                    <a:pt x="3900" y="581200"/>
                    <a:pt x="0" y="571785"/>
                    <a:pt x="0" y="561968"/>
                  </a:cubicBezTo>
                  <a:lnTo>
                    <a:pt x="0" y="37013"/>
                  </a:lnTo>
                  <a:cubicBezTo>
                    <a:pt x="0" y="27197"/>
                    <a:pt x="3900" y="17782"/>
                    <a:pt x="10841" y="10841"/>
                  </a:cubicBezTo>
                  <a:cubicBezTo>
                    <a:pt x="17782" y="3900"/>
                    <a:pt x="27197" y="0"/>
                    <a:pt x="3701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91599" cy="6370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881622" y="5656767"/>
            <a:ext cx="3764978" cy="2274259"/>
            <a:chOff x="0" y="0"/>
            <a:chExt cx="991599" cy="59898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91599" cy="598982"/>
            </a:xfrm>
            <a:custGeom>
              <a:avLst/>
              <a:gdLst/>
              <a:ahLst/>
              <a:cxnLst/>
              <a:rect l="l" t="t" r="r" b="b"/>
              <a:pathLst>
                <a:path w="991599" h="598982">
                  <a:moveTo>
                    <a:pt x="37013" y="0"/>
                  </a:moveTo>
                  <a:lnTo>
                    <a:pt x="954586" y="0"/>
                  </a:lnTo>
                  <a:cubicBezTo>
                    <a:pt x="964402" y="0"/>
                    <a:pt x="973817" y="3900"/>
                    <a:pt x="980758" y="10841"/>
                  </a:cubicBezTo>
                  <a:cubicBezTo>
                    <a:pt x="987699" y="17782"/>
                    <a:pt x="991599" y="27197"/>
                    <a:pt x="991599" y="37013"/>
                  </a:cubicBezTo>
                  <a:lnTo>
                    <a:pt x="991599" y="561968"/>
                  </a:lnTo>
                  <a:cubicBezTo>
                    <a:pt x="991599" y="571785"/>
                    <a:pt x="987699" y="581200"/>
                    <a:pt x="980758" y="588141"/>
                  </a:cubicBezTo>
                  <a:cubicBezTo>
                    <a:pt x="973817" y="595082"/>
                    <a:pt x="964402" y="598982"/>
                    <a:pt x="954586" y="598982"/>
                  </a:cubicBezTo>
                  <a:lnTo>
                    <a:pt x="37013" y="598982"/>
                  </a:lnTo>
                  <a:cubicBezTo>
                    <a:pt x="27197" y="598982"/>
                    <a:pt x="17782" y="595082"/>
                    <a:pt x="10841" y="588141"/>
                  </a:cubicBezTo>
                  <a:cubicBezTo>
                    <a:pt x="3900" y="581200"/>
                    <a:pt x="0" y="571785"/>
                    <a:pt x="0" y="561968"/>
                  </a:cubicBezTo>
                  <a:lnTo>
                    <a:pt x="0" y="37013"/>
                  </a:lnTo>
                  <a:cubicBezTo>
                    <a:pt x="0" y="27197"/>
                    <a:pt x="3900" y="17782"/>
                    <a:pt x="10841" y="10841"/>
                  </a:cubicBezTo>
                  <a:cubicBezTo>
                    <a:pt x="17782" y="3900"/>
                    <a:pt x="27197" y="0"/>
                    <a:pt x="3701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991599" cy="6370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119427" y="3143871"/>
            <a:ext cx="3764978" cy="2274259"/>
            <a:chOff x="0" y="0"/>
            <a:chExt cx="991599" cy="59898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91599" cy="598982"/>
            </a:xfrm>
            <a:custGeom>
              <a:avLst/>
              <a:gdLst/>
              <a:ahLst/>
              <a:cxnLst/>
              <a:rect l="l" t="t" r="r" b="b"/>
              <a:pathLst>
                <a:path w="991599" h="598982">
                  <a:moveTo>
                    <a:pt x="37013" y="0"/>
                  </a:moveTo>
                  <a:lnTo>
                    <a:pt x="954586" y="0"/>
                  </a:lnTo>
                  <a:cubicBezTo>
                    <a:pt x="964402" y="0"/>
                    <a:pt x="973817" y="3900"/>
                    <a:pt x="980758" y="10841"/>
                  </a:cubicBezTo>
                  <a:cubicBezTo>
                    <a:pt x="987699" y="17782"/>
                    <a:pt x="991599" y="27197"/>
                    <a:pt x="991599" y="37013"/>
                  </a:cubicBezTo>
                  <a:lnTo>
                    <a:pt x="991599" y="561968"/>
                  </a:lnTo>
                  <a:cubicBezTo>
                    <a:pt x="991599" y="571785"/>
                    <a:pt x="987699" y="581200"/>
                    <a:pt x="980758" y="588141"/>
                  </a:cubicBezTo>
                  <a:cubicBezTo>
                    <a:pt x="973817" y="595082"/>
                    <a:pt x="964402" y="598982"/>
                    <a:pt x="954586" y="598982"/>
                  </a:cubicBezTo>
                  <a:lnTo>
                    <a:pt x="37013" y="598982"/>
                  </a:lnTo>
                  <a:cubicBezTo>
                    <a:pt x="27197" y="598982"/>
                    <a:pt x="17782" y="595082"/>
                    <a:pt x="10841" y="588141"/>
                  </a:cubicBezTo>
                  <a:cubicBezTo>
                    <a:pt x="3900" y="581200"/>
                    <a:pt x="0" y="571785"/>
                    <a:pt x="0" y="561968"/>
                  </a:cubicBezTo>
                  <a:lnTo>
                    <a:pt x="0" y="37013"/>
                  </a:lnTo>
                  <a:cubicBezTo>
                    <a:pt x="0" y="27197"/>
                    <a:pt x="3900" y="17782"/>
                    <a:pt x="10841" y="10841"/>
                  </a:cubicBezTo>
                  <a:cubicBezTo>
                    <a:pt x="17782" y="3900"/>
                    <a:pt x="27197" y="0"/>
                    <a:pt x="3701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91599" cy="6370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119427" y="5656767"/>
            <a:ext cx="3764978" cy="2274259"/>
            <a:chOff x="0" y="0"/>
            <a:chExt cx="991599" cy="59898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91599" cy="598982"/>
            </a:xfrm>
            <a:custGeom>
              <a:avLst/>
              <a:gdLst/>
              <a:ahLst/>
              <a:cxnLst/>
              <a:rect l="l" t="t" r="r" b="b"/>
              <a:pathLst>
                <a:path w="991599" h="598982">
                  <a:moveTo>
                    <a:pt x="37013" y="0"/>
                  </a:moveTo>
                  <a:lnTo>
                    <a:pt x="954586" y="0"/>
                  </a:lnTo>
                  <a:cubicBezTo>
                    <a:pt x="964402" y="0"/>
                    <a:pt x="973817" y="3900"/>
                    <a:pt x="980758" y="10841"/>
                  </a:cubicBezTo>
                  <a:cubicBezTo>
                    <a:pt x="987699" y="17782"/>
                    <a:pt x="991599" y="27197"/>
                    <a:pt x="991599" y="37013"/>
                  </a:cubicBezTo>
                  <a:lnTo>
                    <a:pt x="991599" y="561968"/>
                  </a:lnTo>
                  <a:cubicBezTo>
                    <a:pt x="991599" y="571785"/>
                    <a:pt x="987699" y="581200"/>
                    <a:pt x="980758" y="588141"/>
                  </a:cubicBezTo>
                  <a:cubicBezTo>
                    <a:pt x="973817" y="595082"/>
                    <a:pt x="964402" y="598982"/>
                    <a:pt x="954586" y="598982"/>
                  </a:cubicBezTo>
                  <a:lnTo>
                    <a:pt x="37013" y="598982"/>
                  </a:lnTo>
                  <a:cubicBezTo>
                    <a:pt x="27197" y="598982"/>
                    <a:pt x="17782" y="595082"/>
                    <a:pt x="10841" y="588141"/>
                  </a:cubicBezTo>
                  <a:cubicBezTo>
                    <a:pt x="3900" y="581200"/>
                    <a:pt x="0" y="571785"/>
                    <a:pt x="0" y="561968"/>
                  </a:cubicBezTo>
                  <a:lnTo>
                    <a:pt x="0" y="37013"/>
                  </a:lnTo>
                  <a:cubicBezTo>
                    <a:pt x="0" y="27197"/>
                    <a:pt x="3900" y="17782"/>
                    <a:pt x="10841" y="10841"/>
                  </a:cubicBezTo>
                  <a:cubicBezTo>
                    <a:pt x="17782" y="3900"/>
                    <a:pt x="27197" y="0"/>
                    <a:pt x="3701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991599" cy="6370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8651268" y="3971596"/>
            <a:ext cx="523434" cy="618810"/>
          </a:xfrm>
          <a:custGeom>
            <a:avLst/>
            <a:gdLst/>
            <a:ahLst/>
            <a:cxnLst/>
            <a:rect l="l" t="t" r="r" b="b"/>
            <a:pathLst>
              <a:path w="523434" h="618810">
                <a:moveTo>
                  <a:pt x="0" y="0"/>
                </a:moveTo>
                <a:lnTo>
                  <a:pt x="523433" y="0"/>
                </a:lnTo>
                <a:lnTo>
                  <a:pt x="523433" y="618809"/>
                </a:lnTo>
                <a:lnTo>
                  <a:pt x="0" y="6188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98531" r="-305539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2920910" y="3971596"/>
            <a:ext cx="523434" cy="618810"/>
          </a:xfrm>
          <a:custGeom>
            <a:avLst/>
            <a:gdLst/>
            <a:ahLst/>
            <a:cxnLst/>
            <a:rect l="l" t="t" r="r" b="b"/>
            <a:pathLst>
              <a:path w="523434" h="618810">
                <a:moveTo>
                  <a:pt x="0" y="0"/>
                </a:moveTo>
                <a:lnTo>
                  <a:pt x="523434" y="0"/>
                </a:lnTo>
                <a:lnTo>
                  <a:pt x="523434" y="618809"/>
                </a:lnTo>
                <a:lnTo>
                  <a:pt x="0" y="61880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98531" r="-305539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8651268" y="6484492"/>
            <a:ext cx="523434" cy="618810"/>
          </a:xfrm>
          <a:custGeom>
            <a:avLst/>
            <a:gdLst/>
            <a:ahLst/>
            <a:cxnLst/>
            <a:rect l="l" t="t" r="r" b="b"/>
            <a:pathLst>
              <a:path w="523434" h="618810">
                <a:moveTo>
                  <a:pt x="0" y="0"/>
                </a:moveTo>
                <a:lnTo>
                  <a:pt x="523433" y="0"/>
                </a:lnTo>
                <a:lnTo>
                  <a:pt x="523433" y="618810"/>
                </a:lnTo>
                <a:lnTo>
                  <a:pt x="0" y="61881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t="-98531" r="-305539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2920910" y="6484492"/>
            <a:ext cx="523434" cy="618810"/>
          </a:xfrm>
          <a:custGeom>
            <a:avLst/>
            <a:gdLst/>
            <a:ahLst/>
            <a:cxnLst/>
            <a:rect l="l" t="t" r="r" b="b"/>
            <a:pathLst>
              <a:path w="523434" h="618810">
                <a:moveTo>
                  <a:pt x="0" y="0"/>
                </a:moveTo>
                <a:lnTo>
                  <a:pt x="523434" y="0"/>
                </a:lnTo>
                <a:lnTo>
                  <a:pt x="523434" y="618810"/>
                </a:lnTo>
                <a:lnTo>
                  <a:pt x="0" y="61881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t="-98531" r="-305539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3741147" y="3268052"/>
            <a:ext cx="1144742" cy="922948"/>
          </a:xfrm>
          <a:custGeom>
            <a:avLst/>
            <a:gdLst/>
            <a:ahLst/>
            <a:cxnLst/>
            <a:rect l="l" t="t" r="r" b="b"/>
            <a:pathLst>
              <a:path w="1144742" h="922948">
                <a:moveTo>
                  <a:pt x="0" y="0"/>
                </a:moveTo>
                <a:lnTo>
                  <a:pt x="1144742" y="0"/>
                </a:lnTo>
                <a:lnTo>
                  <a:pt x="1144742" y="922948"/>
                </a:lnTo>
                <a:lnTo>
                  <a:pt x="0" y="92294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6630801" y="3398058"/>
            <a:ext cx="780899" cy="1208355"/>
          </a:xfrm>
          <a:custGeom>
            <a:avLst/>
            <a:gdLst/>
            <a:ahLst/>
            <a:cxnLst/>
            <a:rect l="l" t="t" r="r" b="b"/>
            <a:pathLst>
              <a:path w="780899" h="1208355">
                <a:moveTo>
                  <a:pt x="0" y="0"/>
                </a:moveTo>
                <a:lnTo>
                  <a:pt x="780900" y="0"/>
                </a:lnTo>
                <a:lnTo>
                  <a:pt x="780900" y="1208355"/>
                </a:lnTo>
                <a:lnTo>
                  <a:pt x="0" y="120835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3741147" y="5872808"/>
            <a:ext cx="1171139" cy="1049634"/>
          </a:xfrm>
          <a:custGeom>
            <a:avLst/>
            <a:gdLst/>
            <a:ahLst/>
            <a:cxnLst/>
            <a:rect l="l" t="t" r="r" b="b"/>
            <a:pathLst>
              <a:path w="1171139" h="1049634">
                <a:moveTo>
                  <a:pt x="0" y="0"/>
                </a:moveTo>
                <a:lnTo>
                  <a:pt x="1171139" y="0"/>
                </a:lnTo>
                <a:lnTo>
                  <a:pt x="1171139" y="1049634"/>
                </a:lnTo>
                <a:lnTo>
                  <a:pt x="0" y="104963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6373694" y="6096000"/>
            <a:ext cx="1156855" cy="1156855"/>
          </a:xfrm>
          <a:custGeom>
            <a:avLst/>
            <a:gdLst/>
            <a:ahLst/>
            <a:cxnLst/>
            <a:rect l="l" t="t" r="r" b="b"/>
            <a:pathLst>
              <a:path w="1156855" h="1156855">
                <a:moveTo>
                  <a:pt x="0" y="0"/>
                </a:moveTo>
                <a:lnTo>
                  <a:pt x="1156856" y="0"/>
                </a:lnTo>
                <a:lnTo>
                  <a:pt x="1156856" y="1156855"/>
                </a:lnTo>
                <a:lnTo>
                  <a:pt x="0" y="115685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1930614" y="4648666"/>
            <a:ext cx="691174" cy="725642"/>
          </a:xfrm>
          <a:custGeom>
            <a:avLst/>
            <a:gdLst/>
            <a:ahLst/>
            <a:cxnLst/>
            <a:rect l="l" t="t" r="r" b="b"/>
            <a:pathLst>
              <a:path w="691174" h="725642">
                <a:moveTo>
                  <a:pt x="0" y="0"/>
                </a:moveTo>
                <a:lnTo>
                  <a:pt x="691173" y="0"/>
                </a:lnTo>
                <a:lnTo>
                  <a:pt x="691173" y="725641"/>
                </a:lnTo>
                <a:lnTo>
                  <a:pt x="0" y="725641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6079512" y="4665479"/>
            <a:ext cx="708828" cy="708828"/>
          </a:xfrm>
          <a:custGeom>
            <a:avLst/>
            <a:gdLst/>
            <a:ahLst/>
            <a:cxnLst/>
            <a:rect l="l" t="t" r="r" b="b"/>
            <a:pathLst>
              <a:path w="708828" h="708828">
                <a:moveTo>
                  <a:pt x="0" y="0"/>
                </a:moveTo>
                <a:lnTo>
                  <a:pt x="708829" y="0"/>
                </a:lnTo>
                <a:lnTo>
                  <a:pt x="708829" y="708828"/>
                </a:lnTo>
                <a:lnTo>
                  <a:pt x="0" y="70882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6098225" y="7453705"/>
            <a:ext cx="656080" cy="437113"/>
          </a:xfrm>
          <a:custGeom>
            <a:avLst/>
            <a:gdLst/>
            <a:ahLst/>
            <a:cxnLst/>
            <a:rect l="l" t="t" r="r" b="b"/>
            <a:pathLst>
              <a:path w="656080" h="437113">
                <a:moveTo>
                  <a:pt x="0" y="0"/>
                </a:moveTo>
                <a:lnTo>
                  <a:pt x="656080" y="0"/>
                </a:lnTo>
                <a:lnTo>
                  <a:pt x="656080" y="437113"/>
                </a:lnTo>
                <a:lnTo>
                  <a:pt x="0" y="437113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9709677" y="4030468"/>
            <a:ext cx="2566523" cy="575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10 époques (répétitions) par lots de 64 images.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709677" y="6505767"/>
            <a:ext cx="2566523" cy="871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Mesure de l'erreur via CrossEntropyLoss pour guider l'apprentissage.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867403" y="3973661"/>
            <a:ext cx="2566523" cy="871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Utilisation de AdamW pour ajuster les réglages du modèle avec précision.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867403" y="6505767"/>
            <a:ext cx="2566523" cy="116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Suivi du temps et sauvegarde automatique des meilleures versions du modèle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709677" y="3540613"/>
            <a:ext cx="256652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Cycle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709677" y="6057900"/>
            <a:ext cx="256652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Fonction de Coût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867403" y="3540613"/>
            <a:ext cx="256652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Optimiseur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867403" y="6048779"/>
            <a:ext cx="256652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Monitoring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H="1" flipV="1">
            <a:off x="83539" y="-339614"/>
            <a:ext cx="4009880" cy="4176959"/>
          </a:xfrm>
          <a:custGeom>
            <a:avLst/>
            <a:gdLst/>
            <a:ahLst/>
            <a:cxnLst/>
            <a:rect l="l" t="t" r="r" b="b"/>
            <a:pathLst>
              <a:path w="4009880" h="4176959">
                <a:moveTo>
                  <a:pt x="4009881" y="4176959"/>
                </a:moveTo>
                <a:lnTo>
                  <a:pt x="0" y="4176959"/>
                </a:lnTo>
                <a:lnTo>
                  <a:pt x="0" y="0"/>
                </a:lnTo>
                <a:lnTo>
                  <a:pt x="4009881" y="0"/>
                </a:lnTo>
                <a:lnTo>
                  <a:pt x="4009881" y="417695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968920" y="-467177"/>
            <a:ext cx="1570770" cy="1868398"/>
          </a:xfrm>
          <a:custGeom>
            <a:avLst/>
            <a:gdLst/>
            <a:ahLst/>
            <a:cxnLst/>
            <a:rect l="l" t="t" r="r" b="b"/>
            <a:pathLst>
              <a:path w="1570770" h="1868398">
                <a:moveTo>
                  <a:pt x="0" y="0"/>
                </a:moveTo>
                <a:lnTo>
                  <a:pt x="1570770" y="0"/>
                </a:lnTo>
                <a:lnTo>
                  <a:pt x="1570770" y="1868398"/>
                </a:lnTo>
                <a:lnTo>
                  <a:pt x="0" y="18683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51820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72767" y="9435044"/>
            <a:ext cx="18633533" cy="1703912"/>
            <a:chOff x="0" y="0"/>
            <a:chExt cx="4907597" cy="4487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907597" cy="448767"/>
            </a:xfrm>
            <a:custGeom>
              <a:avLst/>
              <a:gdLst/>
              <a:ahLst/>
              <a:cxnLst/>
              <a:rect l="l" t="t" r="r" b="b"/>
              <a:pathLst>
                <a:path w="4907597" h="448767">
                  <a:moveTo>
                    <a:pt x="0" y="0"/>
                  </a:moveTo>
                  <a:lnTo>
                    <a:pt x="4907597" y="0"/>
                  </a:lnTo>
                  <a:lnTo>
                    <a:pt x="4907597" y="448767"/>
                  </a:lnTo>
                  <a:lnTo>
                    <a:pt x="0" y="448767"/>
                  </a:lnTo>
                  <a:close/>
                </a:path>
              </a:pathLst>
            </a:custGeom>
            <a:solidFill>
              <a:srgbClr val="15491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907597" cy="4868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4176959" y="1982865"/>
            <a:ext cx="10722616" cy="7143943"/>
          </a:xfrm>
          <a:custGeom>
            <a:avLst/>
            <a:gdLst/>
            <a:ahLst/>
            <a:cxnLst/>
            <a:rect l="l" t="t" r="r" b="b"/>
            <a:pathLst>
              <a:path w="10722616" h="7143943">
                <a:moveTo>
                  <a:pt x="0" y="0"/>
                </a:moveTo>
                <a:lnTo>
                  <a:pt x="10722616" y="0"/>
                </a:lnTo>
                <a:lnTo>
                  <a:pt x="10722616" y="7143943"/>
                </a:lnTo>
                <a:lnTo>
                  <a:pt x="0" y="71439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968920" y="276522"/>
            <a:ext cx="1570770" cy="730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2"/>
              </a:lnSpc>
            </a:pPr>
            <a:r>
              <a:rPr lang="en-US" sz="3594" b="1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08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95967" y="717874"/>
            <a:ext cx="10995659" cy="860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2"/>
              </a:lnSpc>
            </a:pPr>
            <a:r>
              <a:rPr lang="en-US" sz="5300" b="1">
                <a:solidFill>
                  <a:srgbClr val="0F4C38"/>
                </a:solidFill>
                <a:latin typeface="Mont Bold"/>
                <a:ea typeface="Mont Bold"/>
                <a:cs typeface="Mont Bold"/>
                <a:sym typeface="Mont Bold"/>
              </a:rPr>
              <a:t>La Boucle d'Apprentissage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54908" y="9483263"/>
            <a:ext cx="14022705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0"/>
              </a:lnSpc>
              <a:spcBef>
                <a:spcPct val="0"/>
              </a:spcBef>
            </a:pPr>
            <a:r>
              <a:rPr lang="en-US" sz="2150" b="1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Ajuster les poids du réseau à chaque tour pour réduire l'erreur et maximiser la précision en temps réel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102205" y="3441557"/>
            <a:ext cx="1511776" cy="313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0"/>
              </a:lnSpc>
              <a:spcBef>
                <a:spcPct val="0"/>
              </a:spcBef>
            </a:pPr>
            <a:r>
              <a:rPr lang="en-US" sz="1550">
                <a:solidFill>
                  <a:srgbClr val="1E9C38"/>
                </a:solidFill>
                <a:latin typeface="Mont"/>
                <a:ea typeface="Mont"/>
                <a:cs typeface="Mont"/>
                <a:sym typeface="Mont"/>
              </a:rPr>
              <a:t>logits=model(x)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663886" y="5469111"/>
            <a:ext cx="6471379" cy="313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0"/>
              </a:lnSpc>
              <a:spcBef>
                <a:spcPct val="0"/>
              </a:spcBef>
            </a:pPr>
            <a:r>
              <a:rPr lang="en-US" sz="1550">
                <a:solidFill>
                  <a:srgbClr val="1E9C38"/>
                </a:solidFill>
                <a:latin typeface="Mont"/>
                <a:ea typeface="Mont"/>
                <a:cs typeface="Mont"/>
                <a:sym typeface="Mont"/>
              </a:rPr>
              <a:t>loss=criterion(logits,y)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73388" y="7496666"/>
            <a:ext cx="10722616" cy="313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0"/>
              </a:lnSpc>
              <a:spcBef>
                <a:spcPct val="0"/>
              </a:spcBef>
            </a:pPr>
            <a:r>
              <a:rPr lang="en-US" sz="1550">
                <a:solidFill>
                  <a:srgbClr val="1E9C38"/>
                </a:solidFill>
                <a:latin typeface="Mont"/>
                <a:ea typeface="Mont"/>
                <a:cs typeface="Mont"/>
                <a:sym typeface="Mont"/>
              </a:rPr>
              <a:t>loss.backward()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6822" y="5455924"/>
            <a:ext cx="10895383" cy="326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04"/>
              </a:lnSpc>
              <a:spcBef>
                <a:spcPct val="0"/>
              </a:spcBef>
            </a:pPr>
            <a:r>
              <a:rPr lang="en-US" sz="1574">
                <a:solidFill>
                  <a:srgbClr val="1E9C38"/>
                </a:solidFill>
                <a:latin typeface="Mont"/>
                <a:ea typeface="Mont"/>
                <a:cs typeface="Mont"/>
                <a:sym typeface="Mont"/>
              </a:rPr>
              <a:t>opt.step()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4635234" y="6146350"/>
            <a:ext cx="4238142" cy="4414732"/>
          </a:xfrm>
          <a:custGeom>
            <a:avLst/>
            <a:gdLst/>
            <a:ahLst/>
            <a:cxnLst/>
            <a:rect l="l" t="t" r="r" b="b"/>
            <a:pathLst>
              <a:path w="4238142" h="4414732">
                <a:moveTo>
                  <a:pt x="0" y="0"/>
                </a:moveTo>
                <a:lnTo>
                  <a:pt x="4238143" y="0"/>
                </a:lnTo>
                <a:lnTo>
                  <a:pt x="4238143" y="4414732"/>
                </a:lnTo>
                <a:lnTo>
                  <a:pt x="0" y="44147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968920" y="-467177"/>
            <a:ext cx="1570770" cy="1868398"/>
          </a:xfrm>
          <a:custGeom>
            <a:avLst/>
            <a:gdLst/>
            <a:ahLst/>
            <a:cxnLst/>
            <a:rect l="l" t="t" r="r" b="b"/>
            <a:pathLst>
              <a:path w="1570770" h="1868398">
                <a:moveTo>
                  <a:pt x="0" y="0"/>
                </a:moveTo>
                <a:lnTo>
                  <a:pt x="1570770" y="0"/>
                </a:lnTo>
                <a:lnTo>
                  <a:pt x="1570770" y="1868398"/>
                </a:lnTo>
                <a:lnTo>
                  <a:pt x="0" y="18683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5182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77185" y="1995681"/>
            <a:ext cx="8666815" cy="1396462"/>
          </a:xfrm>
          <a:custGeom>
            <a:avLst/>
            <a:gdLst/>
            <a:ahLst/>
            <a:cxnLst/>
            <a:rect l="l" t="t" r="r" b="b"/>
            <a:pathLst>
              <a:path w="8666815" h="1396462">
                <a:moveTo>
                  <a:pt x="0" y="0"/>
                </a:moveTo>
                <a:lnTo>
                  <a:pt x="8666815" y="0"/>
                </a:lnTo>
                <a:lnTo>
                  <a:pt x="8666815" y="1396461"/>
                </a:lnTo>
                <a:lnTo>
                  <a:pt x="0" y="13964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181" b="-618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77185" y="4243677"/>
            <a:ext cx="8666815" cy="5534882"/>
          </a:xfrm>
          <a:custGeom>
            <a:avLst/>
            <a:gdLst/>
            <a:ahLst/>
            <a:cxnLst/>
            <a:rect l="l" t="t" r="r" b="b"/>
            <a:pathLst>
              <a:path w="8666815" h="5534882">
                <a:moveTo>
                  <a:pt x="0" y="0"/>
                </a:moveTo>
                <a:lnTo>
                  <a:pt x="8666815" y="0"/>
                </a:lnTo>
                <a:lnTo>
                  <a:pt x="8666815" y="5534882"/>
                </a:lnTo>
                <a:lnTo>
                  <a:pt x="0" y="55348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181646" y="2693912"/>
            <a:ext cx="7077654" cy="6166406"/>
          </a:xfrm>
          <a:custGeom>
            <a:avLst/>
            <a:gdLst/>
            <a:ahLst/>
            <a:cxnLst/>
            <a:rect l="l" t="t" r="r" b="b"/>
            <a:pathLst>
              <a:path w="7077654" h="6166406">
                <a:moveTo>
                  <a:pt x="0" y="0"/>
                </a:moveTo>
                <a:lnTo>
                  <a:pt x="7077654" y="0"/>
                </a:lnTo>
                <a:lnTo>
                  <a:pt x="7077654" y="6166406"/>
                </a:lnTo>
                <a:lnTo>
                  <a:pt x="0" y="61664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968920" y="276522"/>
            <a:ext cx="1570770" cy="730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2"/>
              </a:lnSpc>
            </a:pPr>
            <a:r>
              <a:rPr lang="en-US" sz="3594" b="1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09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35346" y="409872"/>
            <a:ext cx="10995659" cy="860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2"/>
              </a:lnSpc>
            </a:pPr>
            <a:r>
              <a:rPr lang="en-US" sz="5300" b="1">
                <a:solidFill>
                  <a:srgbClr val="0F4C38"/>
                </a:solidFill>
                <a:latin typeface="Mont Bold"/>
                <a:ea typeface="Mont Bold"/>
                <a:cs typeface="Mont Bold"/>
                <a:sym typeface="Mont Bold"/>
              </a:rPr>
              <a:t>Évaluation des Résultats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7185" y="1293819"/>
            <a:ext cx="3288665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2F9D00"/>
                </a:solidFill>
                <a:latin typeface="Mont Bold"/>
                <a:ea typeface="Mont Bold"/>
                <a:cs typeface="Mont Bold"/>
                <a:sym typeface="Mont Bold"/>
              </a:rPr>
              <a:t>Métriques d’évaluation 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7185" y="3544542"/>
            <a:ext cx="10821691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2F9D00"/>
                </a:solidFill>
                <a:latin typeface="Mont Bold"/>
                <a:ea typeface="Mont Bold"/>
                <a:cs typeface="Mont Bold"/>
                <a:sym typeface="Mont Bold"/>
              </a:rPr>
              <a:t>Performance par espèce (Precision / Recall / F1)  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81646" y="2043133"/>
            <a:ext cx="3105309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2F9D00"/>
                </a:solidFill>
                <a:latin typeface="Mont Bold"/>
                <a:ea typeface="Mont Bold"/>
                <a:cs typeface="Mont Bold"/>
                <a:sym typeface="Mont Bold"/>
              </a:rPr>
              <a:t>Matrice de confusion :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968920" y="-467177"/>
            <a:ext cx="1570770" cy="1868398"/>
          </a:xfrm>
          <a:custGeom>
            <a:avLst/>
            <a:gdLst/>
            <a:ahLst/>
            <a:cxnLst/>
            <a:rect l="l" t="t" r="r" b="b"/>
            <a:pathLst>
              <a:path w="1570770" h="1868398">
                <a:moveTo>
                  <a:pt x="0" y="0"/>
                </a:moveTo>
                <a:lnTo>
                  <a:pt x="1570770" y="0"/>
                </a:lnTo>
                <a:lnTo>
                  <a:pt x="1570770" y="1868398"/>
                </a:lnTo>
                <a:lnTo>
                  <a:pt x="0" y="1868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5182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8677" y="2763779"/>
            <a:ext cx="8744743" cy="3825825"/>
          </a:xfrm>
          <a:custGeom>
            <a:avLst/>
            <a:gdLst/>
            <a:ahLst/>
            <a:cxnLst/>
            <a:rect l="l" t="t" r="r" b="b"/>
            <a:pathLst>
              <a:path w="8744743" h="3825825">
                <a:moveTo>
                  <a:pt x="0" y="0"/>
                </a:moveTo>
                <a:lnTo>
                  <a:pt x="8744743" y="0"/>
                </a:lnTo>
                <a:lnTo>
                  <a:pt x="8744743" y="3825825"/>
                </a:lnTo>
                <a:lnTo>
                  <a:pt x="0" y="38258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362927" y="2811113"/>
            <a:ext cx="8736396" cy="3778491"/>
          </a:xfrm>
          <a:custGeom>
            <a:avLst/>
            <a:gdLst/>
            <a:ahLst/>
            <a:cxnLst/>
            <a:rect l="l" t="t" r="r" b="b"/>
            <a:pathLst>
              <a:path w="8736396" h="3778491">
                <a:moveTo>
                  <a:pt x="0" y="0"/>
                </a:moveTo>
                <a:lnTo>
                  <a:pt x="8736396" y="0"/>
                </a:lnTo>
                <a:lnTo>
                  <a:pt x="8736396" y="3778491"/>
                </a:lnTo>
                <a:lnTo>
                  <a:pt x="0" y="37784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968920" y="276522"/>
            <a:ext cx="1570770" cy="1361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2"/>
              </a:lnSpc>
            </a:pPr>
            <a:r>
              <a:rPr lang="en-US" sz="3594" b="1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10</a:t>
            </a:r>
          </a:p>
          <a:p>
            <a:pPr algn="ctr">
              <a:lnSpc>
                <a:spcPts val="5032"/>
              </a:lnSpc>
            </a:pPr>
            <a:endParaRPr lang="en-US" sz="3594" b="1">
              <a:solidFill>
                <a:srgbClr val="FFFFFF"/>
              </a:solidFill>
              <a:latin typeface="Mont Bold"/>
              <a:ea typeface="Mont Bold"/>
              <a:cs typeface="Mont Bold"/>
              <a:sym typeface="Mont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87120" y="6752594"/>
            <a:ext cx="8246300" cy="803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"/>
                <a:ea typeface="Mont"/>
                <a:cs typeface="Mont"/>
                <a:sym typeface="Mont"/>
              </a:rPr>
              <a:t>Progression constante atteignant environ 67,5 % en seulement 10 époques.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10309" y="6752594"/>
            <a:ext cx="7703954" cy="1175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"/>
                <a:ea typeface="Mont"/>
                <a:cs typeface="Mont"/>
                <a:sym typeface="Mont"/>
              </a:rPr>
              <a:t>Diminution significative de l'erreur (de 1.4 à 0.9), confirmant que le modèle apprend correctement à distinguer les 9 espèces.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7120" y="776880"/>
            <a:ext cx="10995659" cy="860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2"/>
              </a:lnSpc>
            </a:pPr>
            <a:r>
              <a:rPr lang="en-US" sz="5300" b="1">
                <a:solidFill>
                  <a:srgbClr val="0F4C38"/>
                </a:solidFill>
                <a:latin typeface="Mont Bold"/>
                <a:ea typeface="Mont Bold"/>
                <a:cs typeface="Mont Bold"/>
                <a:sym typeface="Mont Bold"/>
              </a:rPr>
              <a:t>Analyse de performance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172767" y="9435044"/>
            <a:ext cx="18633533" cy="1703912"/>
            <a:chOff x="0" y="0"/>
            <a:chExt cx="4907597" cy="4487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07597" cy="448767"/>
            </a:xfrm>
            <a:custGeom>
              <a:avLst/>
              <a:gdLst/>
              <a:ahLst/>
              <a:cxnLst/>
              <a:rect l="l" t="t" r="r" b="b"/>
              <a:pathLst>
                <a:path w="4907597" h="448767">
                  <a:moveTo>
                    <a:pt x="0" y="0"/>
                  </a:moveTo>
                  <a:lnTo>
                    <a:pt x="4907597" y="0"/>
                  </a:lnTo>
                  <a:lnTo>
                    <a:pt x="4907597" y="448767"/>
                  </a:lnTo>
                  <a:lnTo>
                    <a:pt x="0" y="448767"/>
                  </a:lnTo>
                  <a:close/>
                </a:path>
              </a:pathLst>
            </a:custGeom>
            <a:solidFill>
              <a:srgbClr val="15491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907597" cy="4868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88677" y="9563516"/>
            <a:ext cx="17967484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Mont"/>
                <a:ea typeface="Mont"/>
                <a:cs typeface="Mont"/>
                <a:sym typeface="Mont"/>
              </a:rPr>
              <a:t>Avec 67,5 % de précision en seulement 10 époques, le modèle prouve son efficacité pour identifier rapidement les 9 espèces de plante.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H="1" flipV="1">
            <a:off x="70793" y="-70793"/>
            <a:ext cx="3398043" cy="3539628"/>
          </a:xfrm>
          <a:custGeom>
            <a:avLst/>
            <a:gdLst/>
            <a:ahLst/>
            <a:cxnLst/>
            <a:rect l="l" t="t" r="r" b="b"/>
            <a:pathLst>
              <a:path w="3398043" h="3539628">
                <a:moveTo>
                  <a:pt x="3398043" y="3539629"/>
                </a:moveTo>
                <a:lnTo>
                  <a:pt x="0" y="3539629"/>
                </a:lnTo>
                <a:lnTo>
                  <a:pt x="0" y="0"/>
                </a:lnTo>
                <a:lnTo>
                  <a:pt x="3398043" y="0"/>
                </a:lnTo>
                <a:lnTo>
                  <a:pt x="3398043" y="353962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69814" y="2008772"/>
            <a:ext cx="7770082" cy="6636683"/>
          </a:xfrm>
          <a:custGeom>
            <a:avLst/>
            <a:gdLst/>
            <a:ahLst/>
            <a:cxnLst/>
            <a:rect l="l" t="t" r="r" b="b"/>
            <a:pathLst>
              <a:path w="7770082" h="6636683">
                <a:moveTo>
                  <a:pt x="0" y="0"/>
                </a:moveTo>
                <a:lnTo>
                  <a:pt x="7770082" y="0"/>
                </a:lnTo>
                <a:lnTo>
                  <a:pt x="7770082" y="6636683"/>
                </a:lnTo>
                <a:lnTo>
                  <a:pt x="0" y="66366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28575" cap="sq">
            <a:solidFill>
              <a:srgbClr val="B3E697"/>
            </a:solidFill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1197617" y="2015546"/>
            <a:ext cx="5097727" cy="6629909"/>
          </a:xfrm>
          <a:custGeom>
            <a:avLst/>
            <a:gdLst/>
            <a:ahLst/>
            <a:cxnLst/>
            <a:rect l="l" t="t" r="r" b="b"/>
            <a:pathLst>
              <a:path w="5097727" h="6629909">
                <a:moveTo>
                  <a:pt x="0" y="0"/>
                </a:moveTo>
                <a:lnTo>
                  <a:pt x="5097727" y="0"/>
                </a:lnTo>
                <a:lnTo>
                  <a:pt x="5097727" y="6629909"/>
                </a:lnTo>
                <a:lnTo>
                  <a:pt x="0" y="66299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38100" cap="sq">
            <a:solidFill>
              <a:srgbClr val="B3E697"/>
            </a:solidFill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2324393" y="384862"/>
            <a:ext cx="10995659" cy="860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2"/>
              </a:lnSpc>
            </a:pPr>
            <a:r>
              <a:rPr lang="en-US" sz="5300" b="1">
                <a:solidFill>
                  <a:srgbClr val="0F4C38"/>
                </a:solidFill>
                <a:latin typeface="Mont Bold"/>
                <a:ea typeface="Mont Bold"/>
                <a:cs typeface="Mont Bold"/>
                <a:sym typeface="Mont Bold"/>
              </a:rPr>
              <a:t>Démonstration et Test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24393" y="1266586"/>
            <a:ext cx="7215504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54914"/>
                </a:solidFill>
                <a:latin typeface="Mont"/>
                <a:ea typeface="Mont"/>
                <a:cs typeface="Mont"/>
                <a:sym typeface="Mont"/>
              </a:rPr>
              <a:t>Test sur une donnée déjà vue </a:t>
            </a:r>
          </a:p>
        </p:txBody>
      </p:sp>
      <p:sp>
        <p:nvSpPr>
          <p:cNvPr id="7" name="Freeform 7"/>
          <p:cNvSpPr/>
          <p:nvPr/>
        </p:nvSpPr>
        <p:spPr>
          <a:xfrm>
            <a:off x="-4441774" y="9627697"/>
            <a:ext cx="12125121" cy="1318607"/>
          </a:xfrm>
          <a:custGeom>
            <a:avLst/>
            <a:gdLst/>
            <a:ahLst/>
            <a:cxnLst/>
            <a:rect l="l" t="t" r="r" b="b"/>
            <a:pathLst>
              <a:path w="12125121" h="1318607">
                <a:moveTo>
                  <a:pt x="0" y="0"/>
                </a:moveTo>
                <a:lnTo>
                  <a:pt x="12125121" y="0"/>
                </a:lnTo>
                <a:lnTo>
                  <a:pt x="12125121" y="1318606"/>
                </a:lnTo>
                <a:lnTo>
                  <a:pt x="0" y="13186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968920" y="-467177"/>
            <a:ext cx="1570770" cy="1868398"/>
          </a:xfrm>
          <a:custGeom>
            <a:avLst/>
            <a:gdLst/>
            <a:ahLst/>
            <a:cxnLst/>
            <a:rect l="l" t="t" r="r" b="b"/>
            <a:pathLst>
              <a:path w="1570770" h="1868398">
                <a:moveTo>
                  <a:pt x="0" y="0"/>
                </a:moveTo>
                <a:lnTo>
                  <a:pt x="1570770" y="0"/>
                </a:lnTo>
                <a:lnTo>
                  <a:pt x="1570770" y="1868398"/>
                </a:lnTo>
                <a:lnTo>
                  <a:pt x="0" y="18683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51820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5968920" y="276522"/>
            <a:ext cx="1570770" cy="1361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2"/>
              </a:lnSpc>
            </a:pPr>
            <a:r>
              <a:rPr lang="en-US" sz="3594" b="1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11</a:t>
            </a:r>
          </a:p>
          <a:p>
            <a:pPr algn="ctr">
              <a:lnSpc>
                <a:spcPts val="5032"/>
              </a:lnSpc>
            </a:pPr>
            <a:endParaRPr lang="en-US" sz="3594" b="1">
              <a:solidFill>
                <a:srgbClr val="FFFFFF"/>
              </a:solidFill>
              <a:latin typeface="Mont Bold"/>
              <a:ea typeface="Mont Bold"/>
              <a:cs typeface="Mont Bold"/>
              <a:sym typeface="Mont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H="1" flipV="1">
            <a:off x="70793" y="-70793"/>
            <a:ext cx="3398043" cy="3539628"/>
          </a:xfrm>
          <a:custGeom>
            <a:avLst/>
            <a:gdLst/>
            <a:ahLst/>
            <a:cxnLst/>
            <a:rect l="l" t="t" r="r" b="b"/>
            <a:pathLst>
              <a:path w="3398043" h="3539628">
                <a:moveTo>
                  <a:pt x="3398043" y="3539629"/>
                </a:moveTo>
                <a:lnTo>
                  <a:pt x="0" y="3539629"/>
                </a:lnTo>
                <a:lnTo>
                  <a:pt x="0" y="0"/>
                </a:lnTo>
                <a:lnTo>
                  <a:pt x="3398043" y="0"/>
                </a:lnTo>
                <a:lnTo>
                  <a:pt x="3398043" y="353962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441774" y="9627697"/>
            <a:ext cx="12125121" cy="1318607"/>
          </a:xfrm>
          <a:custGeom>
            <a:avLst/>
            <a:gdLst/>
            <a:ahLst/>
            <a:cxnLst/>
            <a:rect l="l" t="t" r="r" b="b"/>
            <a:pathLst>
              <a:path w="12125121" h="1318607">
                <a:moveTo>
                  <a:pt x="0" y="0"/>
                </a:moveTo>
                <a:lnTo>
                  <a:pt x="12125121" y="0"/>
                </a:lnTo>
                <a:lnTo>
                  <a:pt x="12125121" y="1318606"/>
                </a:lnTo>
                <a:lnTo>
                  <a:pt x="0" y="13186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968920" y="-467177"/>
            <a:ext cx="1570770" cy="1868398"/>
          </a:xfrm>
          <a:custGeom>
            <a:avLst/>
            <a:gdLst/>
            <a:ahLst/>
            <a:cxnLst/>
            <a:rect l="l" t="t" r="r" b="b"/>
            <a:pathLst>
              <a:path w="1570770" h="1868398">
                <a:moveTo>
                  <a:pt x="0" y="0"/>
                </a:moveTo>
                <a:lnTo>
                  <a:pt x="1570770" y="0"/>
                </a:lnTo>
                <a:lnTo>
                  <a:pt x="1570770" y="1868398"/>
                </a:lnTo>
                <a:lnTo>
                  <a:pt x="0" y="18683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5182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828800" y="2346309"/>
            <a:ext cx="8106256" cy="5921391"/>
          </a:xfrm>
          <a:custGeom>
            <a:avLst/>
            <a:gdLst/>
            <a:ahLst/>
            <a:cxnLst/>
            <a:rect l="l" t="t" r="r" b="b"/>
            <a:pathLst>
              <a:path w="8314270" h="6033217">
                <a:moveTo>
                  <a:pt x="0" y="0"/>
                </a:moveTo>
                <a:lnTo>
                  <a:pt x="8314270" y="0"/>
                </a:lnTo>
                <a:lnTo>
                  <a:pt x="8314270" y="6033217"/>
                </a:lnTo>
                <a:lnTo>
                  <a:pt x="0" y="60332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w="47625" cap="sq">
            <a:solidFill>
              <a:srgbClr val="B3E697"/>
            </a:solidFill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2115374" y="2346309"/>
            <a:ext cx="4638932" cy="6033217"/>
          </a:xfrm>
          <a:custGeom>
            <a:avLst/>
            <a:gdLst/>
            <a:ahLst/>
            <a:cxnLst/>
            <a:rect l="l" t="t" r="r" b="b"/>
            <a:pathLst>
              <a:path w="4638932" h="6033217">
                <a:moveTo>
                  <a:pt x="0" y="0"/>
                </a:moveTo>
                <a:lnTo>
                  <a:pt x="4638931" y="0"/>
                </a:lnTo>
                <a:lnTo>
                  <a:pt x="4638931" y="6033217"/>
                </a:lnTo>
                <a:lnTo>
                  <a:pt x="0" y="60332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w="38100" cap="sq">
            <a:solidFill>
              <a:srgbClr val="B3E697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2324393" y="384862"/>
            <a:ext cx="10995659" cy="860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2"/>
              </a:lnSpc>
            </a:pPr>
            <a:r>
              <a:rPr lang="en-US" sz="5300" b="1">
                <a:solidFill>
                  <a:srgbClr val="0F4C38"/>
                </a:solidFill>
                <a:latin typeface="Mont Bold"/>
                <a:ea typeface="Mont Bold"/>
                <a:cs typeface="Mont Bold"/>
                <a:sym typeface="Mont Bold"/>
              </a:rPr>
              <a:t>Démonstration et Test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24393" y="1266586"/>
            <a:ext cx="7215504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154914"/>
                </a:solidFill>
                <a:latin typeface="Mont"/>
                <a:ea typeface="Mont"/>
                <a:cs typeface="Mont"/>
                <a:sym typeface="Mont"/>
              </a:rPr>
              <a:t>Test sur une donnée jamais vue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968920" y="276522"/>
            <a:ext cx="1570770" cy="730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2"/>
              </a:lnSpc>
            </a:pPr>
            <a:r>
              <a:rPr lang="en-US" sz="3594" b="1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12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76924" y="-682729"/>
            <a:ext cx="7873411" cy="11948252"/>
          </a:xfrm>
          <a:custGeom>
            <a:avLst/>
            <a:gdLst/>
            <a:ahLst/>
            <a:cxnLst/>
            <a:rect l="l" t="t" r="r" b="b"/>
            <a:pathLst>
              <a:path w="7873411" h="11948252">
                <a:moveTo>
                  <a:pt x="0" y="0"/>
                </a:moveTo>
                <a:lnTo>
                  <a:pt x="7873412" y="0"/>
                </a:lnTo>
                <a:lnTo>
                  <a:pt x="7873412" y="11948252"/>
                </a:lnTo>
                <a:lnTo>
                  <a:pt x="0" y="11948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33743" b="-3480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401392" y="2993678"/>
            <a:ext cx="551965" cy="554606"/>
          </a:xfrm>
          <a:custGeom>
            <a:avLst/>
            <a:gdLst/>
            <a:ahLst/>
            <a:cxnLst/>
            <a:rect l="l" t="t" r="r" b="b"/>
            <a:pathLst>
              <a:path w="551965" h="554606">
                <a:moveTo>
                  <a:pt x="0" y="0"/>
                </a:moveTo>
                <a:lnTo>
                  <a:pt x="551966" y="0"/>
                </a:lnTo>
                <a:lnTo>
                  <a:pt x="551966" y="554606"/>
                </a:lnTo>
                <a:lnTo>
                  <a:pt x="0" y="5546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68442" t="-363046" r="-365011" b="-366439"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8844382" y="5560792"/>
            <a:ext cx="5468203" cy="888583"/>
          </a:xfrm>
          <a:custGeom>
            <a:avLst/>
            <a:gdLst/>
            <a:ahLst/>
            <a:cxnLst/>
            <a:rect l="l" t="t" r="r" b="b"/>
            <a:pathLst>
              <a:path w="5468203" h="888583">
                <a:moveTo>
                  <a:pt x="0" y="0"/>
                </a:moveTo>
                <a:lnTo>
                  <a:pt x="5468204" y="0"/>
                </a:lnTo>
                <a:lnTo>
                  <a:pt x="5468204" y="888583"/>
                </a:lnTo>
                <a:lnTo>
                  <a:pt x="0" y="8885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633699" y="7535583"/>
            <a:ext cx="3000986" cy="1583020"/>
          </a:xfrm>
          <a:custGeom>
            <a:avLst/>
            <a:gdLst/>
            <a:ahLst/>
            <a:cxnLst/>
            <a:rect l="l" t="t" r="r" b="b"/>
            <a:pathLst>
              <a:path w="3000986" h="1583020">
                <a:moveTo>
                  <a:pt x="0" y="0"/>
                </a:moveTo>
                <a:lnTo>
                  <a:pt x="3000986" y="0"/>
                </a:lnTo>
                <a:lnTo>
                  <a:pt x="3000986" y="1583020"/>
                </a:lnTo>
                <a:lnTo>
                  <a:pt x="0" y="15830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400000">
            <a:off x="11180072" y="5614022"/>
            <a:ext cx="6029387" cy="979775"/>
          </a:xfrm>
          <a:custGeom>
            <a:avLst/>
            <a:gdLst/>
            <a:ahLst/>
            <a:cxnLst/>
            <a:rect l="l" t="t" r="r" b="b"/>
            <a:pathLst>
              <a:path w="6029387" h="979775">
                <a:moveTo>
                  <a:pt x="0" y="0"/>
                </a:moveTo>
                <a:lnTo>
                  <a:pt x="6029387" y="0"/>
                </a:lnTo>
                <a:lnTo>
                  <a:pt x="6029387" y="979775"/>
                </a:lnTo>
                <a:lnTo>
                  <a:pt x="0" y="9797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1927525" y="2619984"/>
            <a:ext cx="4780895" cy="6348195"/>
            <a:chOff x="0" y="0"/>
            <a:chExt cx="612129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2129" cy="812800"/>
            </a:xfrm>
            <a:custGeom>
              <a:avLst/>
              <a:gdLst/>
              <a:ahLst/>
              <a:cxnLst/>
              <a:rect l="l" t="t" r="r" b="b"/>
              <a:pathLst>
                <a:path w="612129" h="812800">
                  <a:moveTo>
                    <a:pt x="161935" y="0"/>
                  </a:moveTo>
                  <a:lnTo>
                    <a:pt x="450194" y="0"/>
                  </a:lnTo>
                  <a:cubicBezTo>
                    <a:pt x="539628" y="0"/>
                    <a:pt x="612129" y="72501"/>
                    <a:pt x="612129" y="161935"/>
                  </a:cubicBezTo>
                  <a:lnTo>
                    <a:pt x="612129" y="650865"/>
                  </a:lnTo>
                  <a:cubicBezTo>
                    <a:pt x="612129" y="740299"/>
                    <a:pt x="539628" y="812800"/>
                    <a:pt x="450194" y="812800"/>
                  </a:cubicBezTo>
                  <a:lnTo>
                    <a:pt x="161935" y="812800"/>
                  </a:lnTo>
                  <a:cubicBezTo>
                    <a:pt x="72501" y="812800"/>
                    <a:pt x="0" y="740299"/>
                    <a:pt x="0" y="650865"/>
                  </a:cubicBezTo>
                  <a:lnTo>
                    <a:pt x="0" y="161935"/>
                  </a:lnTo>
                  <a:cubicBezTo>
                    <a:pt x="0" y="72501"/>
                    <a:pt x="72501" y="0"/>
                    <a:pt x="161935" y="0"/>
                  </a:cubicBezTo>
                  <a:close/>
                </a:path>
              </a:pathLst>
            </a:custGeom>
            <a:blipFill>
              <a:blip r:embed="rId9"/>
              <a:stretch>
                <a:fillRect l="-27257" r="-27257"/>
              </a:stretch>
            </a:blipFill>
            <a:ln w="219075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id="9" name="Group 9"/>
          <p:cNvGrpSpPr/>
          <p:nvPr/>
        </p:nvGrpSpPr>
        <p:grpSpPr>
          <a:xfrm rot="5400000">
            <a:off x="-1814095" y="9528706"/>
            <a:ext cx="5685590" cy="1516588"/>
            <a:chOff x="0" y="0"/>
            <a:chExt cx="1497439" cy="39943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97439" cy="399431"/>
            </a:xfrm>
            <a:custGeom>
              <a:avLst/>
              <a:gdLst/>
              <a:ahLst/>
              <a:cxnLst/>
              <a:rect l="l" t="t" r="r" b="b"/>
              <a:pathLst>
                <a:path w="1497439" h="399431">
                  <a:moveTo>
                    <a:pt x="36765" y="0"/>
                  </a:moveTo>
                  <a:lnTo>
                    <a:pt x="1460674" y="0"/>
                  </a:lnTo>
                  <a:cubicBezTo>
                    <a:pt x="1480979" y="0"/>
                    <a:pt x="1497439" y="16460"/>
                    <a:pt x="1497439" y="36765"/>
                  </a:cubicBezTo>
                  <a:lnTo>
                    <a:pt x="1497439" y="362666"/>
                  </a:lnTo>
                  <a:cubicBezTo>
                    <a:pt x="1497439" y="382970"/>
                    <a:pt x="1480979" y="399431"/>
                    <a:pt x="1460674" y="399431"/>
                  </a:cubicBezTo>
                  <a:lnTo>
                    <a:pt x="36765" y="399431"/>
                  </a:lnTo>
                  <a:cubicBezTo>
                    <a:pt x="16460" y="399431"/>
                    <a:pt x="0" y="382970"/>
                    <a:pt x="0" y="362666"/>
                  </a:cubicBezTo>
                  <a:lnTo>
                    <a:pt x="0" y="36765"/>
                  </a:lnTo>
                  <a:cubicBezTo>
                    <a:pt x="0" y="16460"/>
                    <a:pt x="16460" y="0"/>
                    <a:pt x="3676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38715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1497439" cy="504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9793467" y="2993678"/>
            <a:ext cx="551965" cy="554606"/>
          </a:xfrm>
          <a:custGeom>
            <a:avLst/>
            <a:gdLst/>
            <a:ahLst/>
            <a:cxnLst/>
            <a:rect l="l" t="t" r="r" b="b"/>
            <a:pathLst>
              <a:path w="551965" h="554606">
                <a:moveTo>
                  <a:pt x="0" y="0"/>
                </a:moveTo>
                <a:lnTo>
                  <a:pt x="551966" y="0"/>
                </a:lnTo>
                <a:lnTo>
                  <a:pt x="551966" y="554606"/>
                </a:lnTo>
                <a:lnTo>
                  <a:pt x="0" y="5546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368442" t="-363046" r="-365011" b="-366439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3812600"/>
            <a:ext cx="10549784" cy="3631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3"/>
              </a:lnSpc>
            </a:pPr>
            <a:r>
              <a:rPr lang="en-US" sz="2144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En conclusion, </a:t>
            </a:r>
            <a:r>
              <a:rPr lang="en-US" sz="2144" b="1" dirty="0" err="1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ce</a:t>
            </a:r>
            <a:r>
              <a:rPr lang="en-US" sz="2144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 </a:t>
            </a:r>
            <a:r>
              <a:rPr lang="en-US" sz="2144" b="1" dirty="0" err="1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projet</a:t>
            </a:r>
            <a:r>
              <a:rPr lang="en-US" sz="2144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 a </a:t>
            </a:r>
            <a:r>
              <a:rPr lang="en-US" sz="2144" b="1" dirty="0" err="1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permis</a:t>
            </a:r>
            <a:r>
              <a:rPr lang="en-US" sz="2144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 de </a:t>
            </a:r>
            <a:r>
              <a:rPr lang="en-US" sz="2144" b="1" dirty="0" err="1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valider</a:t>
            </a:r>
            <a:r>
              <a:rPr lang="en-US" sz="2144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 </a:t>
            </a:r>
            <a:r>
              <a:rPr lang="en-US" sz="2144" b="1" dirty="0" err="1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une</a:t>
            </a:r>
            <a:r>
              <a:rPr lang="en-US" sz="2144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 architecture CNN sur </a:t>
            </a:r>
            <a:r>
              <a:rPr lang="en-US" sz="2144" b="1" dirty="0" err="1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mesure</a:t>
            </a:r>
            <a:r>
              <a:rPr lang="en-US" sz="2144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, à la </a:t>
            </a:r>
            <a:r>
              <a:rPr lang="en-US" sz="2144" b="1" dirty="0" err="1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fois</a:t>
            </a:r>
            <a:r>
              <a:rPr lang="en-US" sz="2144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 </a:t>
            </a:r>
            <a:r>
              <a:rPr lang="en-US" sz="2144" b="1" dirty="0" err="1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légère</a:t>
            </a:r>
            <a:r>
              <a:rPr lang="en-US" sz="2144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 et </a:t>
            </a:r>
            <a:r>
              <a:rPr lang="en-US" sz="2144" b="1" dirty="0" err="1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performante</a:t>
            </a:r>
            <a:r>
              <a:rPr lang="en-US" sz="2144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 pour la classification des </a:t>
            </a:r>
            <a:r>
              <a:rPr lang="en-US" sz="2144" b="1" dirty="0" err="1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mauvaises</a:t>
            </a:r>
            <a:r>
              <a:rPr lang="en-US" sz="2144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 herbes. Cette </a:t>
            </a:r>
            <a:r>
              <a:rPr lang="en-US" sz="2144" b="1" dirty="0" err="1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approche</a:t>
            </a:r>
            <a:r>
              <a:rPr lang="en-US" sz="2144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, </a:t>
            </a:r>
            <a:r>
              <a:rPr lang="en-US" sz="2144" b="1" dirty="0" err="1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combinant</a:t>
            </a:r>
            <a:r>
              <a:rPr lang="en-US" sz="2144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 un </a:t>
            </a:r>
            <a:r>
              <a:rPr lang="en-US" sz="2144" b="1" dirty="0" err="1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modèle</a:t>
            </a:r>
            <a:r>
              <a:rPr lang="en-US" sz="2144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 </a:t>
            </a:r>
            <a:r>
              <a:rPr lang="en-US" sz="2144" b="1" dirty="0" err="1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optimisé</a:t>
            </a:r>
            <a:r>
              <a:rPr lang="en-US" sz="2144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 et un pipeline de données </a:t>
            </a:r>
            <a:r>
              <a:rPr lang="en-US" sz="2144" b="1" dirty="0" err="1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rigoureux</a:t>
            </a:r>
            <a:r>
              <a:rPr lang="en-US" sz="2144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, </a:t>
            </a:r>
            <a:r>
              <a:rPr lang="en-US" sz="2144" b="1" dirty="0" err="1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ouvre</a:t>
            </a:r>
            <a:r>
              <a:rPr lang="en-US" sz="2144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 la </a:t>
            </a:r>
            <a:r>
              <a:rPr lang="en-US" sz="2144" b="1" dirty="0" err="1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voie</a:t>
            </a:r>
            <a:r>
              <a:rPr lang="en-US" sz="2144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 à </a:t>
            </a:r>
            <a:r>
              <a:rPr lang="en-US" sz="2144" b="1" dirty="0" err="1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une</a:t>
            </a:r>
            <a:r>
              <a:rPr lang="en-US" sz="2144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 agriculture de </a:t>
            </a:r>
            <a:r>
              <a:rPr lang="en-US" sz="2144" b="1" dirty="0" err="1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précision</a:t>
            </a:r>
            <a:r>
              <a:rPr lang="en-US" sz="2144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 durable. À </a:t>
            </a:r>
            <a:r>
              <a:rPr lang="en-US" sz="2144" b="1" dirty="0" err="1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terme</a:t>
            </a:r>
            <a:r>
              <a:rPr lang="en-US" sz="2144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, </a:t>
            </a:r>
            <a:r>
              <a:rPr lang="en-US" sz="2144" b="1" dirty="0" err="1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l'intégration</a:t>
            </a:r>
            <a:r>
              <a:rPr lang="en-US" sz="2144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 de </a:t>
            </a:r>
            <a:r>
              <a:rPr lang="en-US" sz="2144" b="1" dirty="0" err="1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cette</a:t>
            </a:r>
            <a:r>
              <a:rPr lang="en-US" sz="2144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 </a:t>
            </a:r>
            <a:r>
              <a:rPr lang="en-US" sz="2144" b="1" dirty="0" err="1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technologie</a:t>
            </a:r>
            <a:r>
              <a:rPr lang="en-US" sz="2144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 dans des robots </a:t>
            </a:r>
            <a:r>
              <a:rPr lang="en-US" sz="2144" b="1" dirty="0" err="1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autonomes</a:t>
            </a:r>
            <a:r>
              <a:rPr lang="en-US" sz="2144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 </a:t>
            </a:r>
            <a:r>
              <a:rPr lang="en-US" sz="2144" b="1" dirty="0" err="1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permettra</a:t>
            </a:r>
            <a:r>
              <a:rPr lang="en-US" sz="2144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 un </a:t>
            </a:r>
            <a:r>
              <a:rPr lang="en-US" sz="2144" b="1" dirty="0" err="1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traitement</a:t>
            </a:r>
            <a:r>
              <a:rPr lang="en-US" sz="2144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 </a:t>
            </a:r>
            <a:r>
              <a:rPr lang="en-US" sz="2144" b="1" dirty="0" err="1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ciblé</a:t>
            </a:r>
            <a:r>
              <a:rPr lang="en-US" sz="2144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 des cultures, </a:t>
            </a:r>
            <a:r>
              <a:rPr lang="en-US" sz="2144" b="1" dirty="0" err="1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réduisant</a:t>
            </a:r>
            <a:r>
              <a:rPr lang="en-US" sz="2144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 </a:t>
            </a:r>
            <a:r>
              <a:rPr lang="en-US" sz="2144" b="1" dirty="0" err="1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l'impact</a:t>
            </a:r>
            <a:r>
              <a:rPr lang="en-US" sz="2144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 </a:t>
            </a:r>
            <a:r>
              <a:rPr lang="en-US" sz="2144" b="1" dirty="0" err="1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environnemental</a:t>
            </a:r>
            <a:r>
              <a:rPr lang="en-US" sz="2144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 tout </a:t>
            </a:r>
            <a:r>
              <a:rPr lang="en-US" sz="2144" b="1" dirty="0" err="1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en</a:t>
            </a:r>
            <a:r>
              <a:rPr lang="en-US" sz="2144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 </a:t>
            </a:r>
            <a:r>
              <a:rPr lang="en-US" sz="2144" b="1" dirty="0" err="1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soutenant</a:t>
            </a:r>
            <a:r>
              <a:rPr lang="en-US" sz="2144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 </a:t>
            </a:r>
            <a:r>
              <a:rPr lang="en-US" sz="2144" b="1" dirty="0" err="1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efficacement</a:t>
            </a:r>
            <a:r>
              <a:rPr lang="en-US" sz="2144" b="1" dirty="0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 le travail des </a:t>
            </a:r>
            <a:r>
              <a:rPr lang="en-US" sz="2144" b="1" dirty="0" err="1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agriculteurs</a:t>
            </a:r>
            <a:endParaRPr lang="en-US" sz="2144" b="1" dirty="0">
              <a:solidFill>
                <a:srgbClr val="000000"/>
              </a:solidFill>
              <a:latin typeface="Mont Bold"/>
              <a:ea typeface="Mont Bold"/>
              <a:cs typeface="Mont Bold"/>
              <a:sym typeface="Mont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28700" y="1928151"/>
            <a:ext cx="11376066" cy="1345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9"/>
              </a:lnSpc>
            </a:pPr>
            <a:r>
              <a:rPr lang="en-US" sz="8599">
                <a:solidFill>
                  <a:srgbClr val="3A7238"/>
                </a:solidFill>
                <a:latin typeface="Anton"/>
                <a:ea typeface="Anton"/>
                <a:cs typeface="Anton"/>
                <a:sym typeface="Anton"/>
              </a:rPr>
              <a:t>CONCLUSION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8212" y="5728287"/>
            <a:ext cx="18539674" cy="4820315"/>
          </a:xfrm>
          <a:custGeom>
            <a:avLst/>
            <a:gdLst/>
            <a:ahLst/>
            <a:cxnLst/>
            <a:rect l="l" t="t" r="r" b="b"/>
            <a:pathLst>
              <a:path w="18539674" h="4820315">
                <a:moveTo>
                  <a:pt x="0" y="0"/>
                </a:moveTo>
                <a:lnTo>
                  <a:pt x="18539674" y="0"/>
                </a:lnTo>
                <a:lnTo>
                  <a:pt x="18539674" y="4820315"/>
                </a:lnTo>
                <a:lnTo>
                  <a:pt x="0" y="48203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 flipH="1" flipV="1">
            <a:off x="-4672" y="-120972"/>
            <a:ext cx="4009880" cy="4176959"/>
          </a:xfrm>
          <a:custGeom>
            <a:avLst/>
            <a:gdLst/>
            <a:ahLst/>
            <a:cxnLst/>
            <a:rect l="l" t="t" r="r" b="b"/>
            <a:pathLst>
              <a:path w="4009880" h="4176959">
                <a:moveTo>
                  <a:pt x="4009880" y="4176959"/>
                </a:moveTo>
                <a:lnTo>
                  <a:pt x="0" y="4176959"/>
                </a:lnTo>
                <a:lnTo>
                  <a:pt x="0" y="0"/>
                </a:lnTo>
                <a:lnTo>
                  <a:pt x="4009880" y="0"/>
                </a:lnTo>
                <a:lnTo>
                  <a:pt x="4009880" y="417695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157766" y="2332247"/>
            <a:ext cx="11209497" cy="380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12000">
                <a:solidFill>
                  <a:srgbClr val="154914"/>
                </a:solidFill>
                <a:latin typeface="Anton"/>
                <a:ea typeface="Anton"/>
                <a:cs typeface="Anton"/>
                <a:sym typeface="Anton"/>
              </a:rPr>
              <a:t>MERCI </a:t>
            </a:r>
            <a:r>
              <a:rPr lang="en-US" sz="12000">
                <a:solidFill>
                  <a:srgbClr val="016618"/>
                </a:solidFill>
                <a:latin typeface="Anton"/>
                <a:ea typeface="Anton"/>
                <a:cs typeface="Anton"/>
                <a:sym typeface="Anton"/>
              </a:rPr>
              <a:t>POUR VOTRE ATTENTION</a:t>
            </a:r>
            <a:r>
              <a:rPr lang="en-US" sz="12000">
                <a:solidFill>
                  <a:srgbClr val="2F9D00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12000">
                <a:solidFill>
                  <a:srgbClr val="154914"/>
                </a:solidFill>
                <a:latin typeface="Anton"/>
                <a:ea typeface="Anton"/>
                <a:cs typeface="Anton"/>
                <a:sym typeface="Anton"/>
              </a:rPr>
              <a:t>!</a:t>
            </a:r>
          </a:p>
        </p:txBody>
      </p:sp>
      <p:sp>
        <p:nvSpPr>
          <p:cNvPr id="5" name="Freeform 5"/>
          <p:cNvSpPr/>
          <p:nvPr/>
        </p:nvSpPr>
        <p:spPr>
          <a:xfrm flipV="1">
            <a:off x="16555251" y="1028700"/>
            <a:ext cx="2089589" cy="2740444"/>
          </a:xfrm>
          <a:custGeom>
            <a:avLst/>
            <a:gdLst/>
            <a:ahLst/>
            <a:cxnLst/>
            <a:rect l="l" t="t" r="r" b="b"/>
            <a:pathLst>
              <a:path w="2089589" h="2740444">
                <a:moveTo>
                  <a:pt x="0" y="2740444"/>
                </a:moveTo>
                <a:lnTo>
                  <a:pt x="2089588" y="2740444"/>
                </a:lnTo>
                <a:lnTo>
                  <a:pt x="2089588" y="0"/>
                </a:lnTo>
                <a:lnTo>
                  <a:pt x="0" y="0"/>
                </a:lnTo>
                <a:lnTo>
                  <a:pt x="0" y="2740444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1358443" y="-3823662"/>
            <a:ext cx="18617743" cy="7647324"/>
          </a:xfrm>
          <a:custGeom>
            <a:avLst/>
            <a:gdLst/>
            <a:ahLst/>
            <a:cxnLst/>
            <a:rect l="l" t="t" r="r" b="b"/>
            <a:pathLst>
              <a:path w="18617743" h="7647324">
                <a:moveTo>
                  <a:pt x="0" y="0"/>
                </a:moveTo>
                <a:lnTo>
                  <a:pt x="18617743" y="0"/>
                </a:lnTo>
                <a:lnTo>
                  <a:pt x="18617743" y="7647324"/>
                </a:lnTo>
                <a:lnTo>
                  <a:pt x="0" y="76473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510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5345128" y="3814384"/>
            <a:ext cx="385799" cy="6419447"/>
            <a:chOff x="0" y="0"/>
            <a:chExt cx="2354580" cy="391787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53310" cy="39178722"/>
            </a:xfrm>
            <a:custGeom>
              <a:avLst/>
              <a:gdLst/>
              <a:ahLst/>
              <a:cxnLst/>
              <a:rect l="l" t="t" r="r" b="b"/>
              <a:pathLst>
                <a:path w="2353310" h="39178722">
                  <a:moveTo>
                    <a:pt x="784860" y="39111411"/>
                  </a:moveTo>
                  <a:cubicBezTo>
                    <a:pt x="905510" y="39152054"/>
                    <a:pt x="1042670" y="39178722"/>
                    <a:pt x="1177290" y="39178722"/>
                  </a:cubicBezTo>
                  <a:cubicBezTo>
                    <a:pt x="1311910" y="39178722"/>
                    <a:pt x="1441450" y="39155861"/>
                    <a:pt x="1560830" y="39115222"/>
                  </a:cubicBezTo>
                  <a:cubicBezTo>
                    <a:pt x="1563370" y="39113954"/>
                    <a:pt x="1565910" y="39113954"/>
                    <a:pt x="1568450" y="39112682"/>
                  </a:cubicBezTo>
                  <a:cubicBezTo>
                    <a:pt x="2016760" y="38950122"/>
                    <a:pt x="2346960" y="38520861"/>
                    <a:pt x="2353310" y="3790749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37878290"/>
                  </a:lnTo>
                  <a:cubicBezTo>
                    <a:pt x="6350" y="38523404"/>
                    <a:pt x="331470" y="38952661"/>
                    <a:pt x="784860" y="39111411"/>
                  </a:cubicBezTo>
                  <a:close/>
                </a:path>
              </a:pathLst>
            </a:custGeom>
            <a:solidFill>
              <a:srgbClr val="016618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6228246" y="4624384"/>
            <a:ext cx="1276650" cy="802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0"/>
              </a:lnSpc>
            </a:pPr>
            <a:r>
              <a:rPr lang="en-US" sz="6000" b="1">
                <a:solidFill>
                  <a:srgbClr val="016618"/>
                </a:solidFill>
                <a:latin typeface="Gotham Bold"/>
                <a:ea typeface="Gotham Bold"/>
                <a:cs typeface="Gotham Bold"/>
                <a:sym typeface="Gotham Bold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083585" y="4620574"/>
            <a:ext cx="1276650" cy="802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60"/>
              </a:lnSpc>
              <a:spcBef>
                <a:spcPct val="0"/>
              </a:spcBef>
            </a:pPr>
            <a:r>
              <a:rPr lang="en-US" sz="6000" b="1" u="none" strike="noStrike">
                <a:solidFill>
                  <a:srgbClr val="016618"/>
                </a:solidFill>
                <a:latin typeface="Gotham Bold"/>
                <a:ea typeface="Gotham Bold"/>
                <a:cs typeface="Gotham Bold"/>
                <a:sym typeface="Gotham Bold"/>
              </a:rPr>
              <a:t>04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98045" y="6416040"/>
            <a:ext cx="1276650" cy="802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60"/>
              </a:lnSpc>
              <a:spcBef>
                <a:spcPct val="0"/>
              </a:spcBef>
            </a:pPr>
            <a:r>
              <a:rPr lang="en-US" sz="6000" b="1" u="none" strike="noStrike">
                <a:solidFill>
                  <a:srgbClr val="016618"/>
                </a:solidFill>
                <a:latin typeface="Gotham Bold"/>
                <a:ea typeface="Gotham Bold"/>
                <a:cs typeface="Gotham Bold"/>
                <a:sym typeface="Gotham Bold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083585" y="6416040"/>
            <a:ext cx="1276650" cy="802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60"/>
              </a:lnSpc>
              <a:spcBef>
                <a:spcPct val="0"/>
              </a:spcBef>
            </a:pPr>
            <a:r>
              <a:rPr lang="en-US" sz="6000" b="1" u="none" strike="noStrike">
                <a:solidFill>
                  <a:srgbClr val="016618"/>
                </a:solidFill>
                <a:latin typeface="Gotham Bold"/>
                <a:ea typeface="Gotham Bold"/>
                <a:cs typeface="Gotham Bold"/>
                <a:sym typeface="Gotham Bold"/>
              </a:rPr>
              <a:t>05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398045" y="8456295"/>
            <a:ext cx="1276650" cy="802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60"/>
              </a:lnSpc>
              <a:spcBef>
                <a:spcPct val="0"/>
              </a:spcBef>
            </a:pPr>
            <a:r>
              <a:rPr lang="en-US" sz="6000" b="1" u="none" strike="noStrike">
                <a:solidFill>
                  <a:srgbClr val="016618"/>
                </a:solidFill>
                <a:latin typeface="Gotham Bold"/>
                <a:ea typeface="Gotham Bold"/>
                <a:cs typeface="Gotham Bold"/>
                <a:sym typeface="Gotham Bold"/>
              </a:rPr>
              <a:t>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83585" y="8456295"/>
            <a:ext cx="1276650" cy="802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60"/>
              </a:lnSpc>
              <a:spcBef>
                <a:spcPct val="0"/>
              </a:spcBef>
            </a:pPr>
            <a:r>
              <a:rPr lang="en-US" sz="6000" b="1" u="none" strike="noStrike">
                <a:solidFill>
                  <a:srgbClr val="016618"/>
                </a:solidFill>
                <a:latin typeface="Gotham Bold"/>
                <a:ea typeface="Gotham Bold"/>
                <a:cs typeface="Gotham Bold"/>
                <a:sym typeface="Gotham Bold"/>
              </a:rPr>
              <a:t>06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73761" y="6158490"/>
            <a:ext cx="3993601" cy="1614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8"/>
              </a:lnSpc>
            </a:pPr>
            <a:r>
              <a:rPr lang="en-US" sz="5800" b="1">
                <a:solidFill>
                  <a:srgbClr val="016618"/>
                </a:solidFill>
                <a:latin typeface="Gotham Heavy"/>
                <a:ea typeface="Gotham Heavy"/>
                <a:cs typeface="Gotham Heavy"/>
                <a:sym typeface="Gotham Heavy"/>
              </a:rPr>
              <a:t>Sommaire</a:t>
            </a:r>
          </a:p>
          <a:p>
            <a:pPr algn="ctr">
              <a:lnSpc>
                <a:spcPts val="6463"/>
              </a:lnSpc>
            </a:pPr>
            <a:endParaRPr lang="en-US" sz="5800" b="1">
              <a:solidFill>
                <a:srgbClr val="016618"/>
              </a:solidFill>
              <a:latin typeface="Gotham Heavy"/>
              <a:ea typeface="Gotham Heavy"/>
              <a:cs typeface="Gotham Heavy"/>
              <a:sym typeface="Gotham Heavy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541439" y="4598349"/>
            <a:ext cx="4057779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spc="200">
                <a:solidFill>
                  <a:srgbClr val="016618"/>
                </a:solidFill>
                <a:latin typeface="Gotham Bold"/>
                <a:ea typeface="Gotham Bold"/>
                <a:cs typeface="Gotham Bold"/>
                <a:sym typeface="Gotham Bold"/>
              </a:rPr>
              <a:t>INTRODUCTION ET PROBLÉMATIQUE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360235" y="4598349"/>
            <a:ext cx="4057779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spc="200">
                <a:solidFill>
                  <a:srgbClr val="016618"/>
                </a:solidFill>
                <a:latin typeface="Gotham Bold"/>
                <a:ea typeface="Gotham Bold"/>
                <a:cs typeface="Gotham Bold"/>
                <a:sym typeface="Gotham Bold"/>
              </a:rPr>
              <a:t>PROCESSUS D’ENTRAÎNEMENT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541439" y="6390005"/>
            <a:ext cx="4057779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spc="200">
                <a:solidFill>
                  <a:srgbClr val="016618"/>
                </a:solidFill>
                <a:latin typeface="Gotham Bold"/>
                <a:ea typeface="Gotham Bold"/>
                <a:cs typeface="Gotham Bold"/>
                <a:sym typeface="Gotham Bold"/>
              </a:rPr>
              <a:t>PRÉSENTATION DU MODÈLE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360235" y="6390005"/>
            <a:ext cx="4057779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spc="200">
                <a:solidFill>
                  <a:srgbClr val="016618"/>
                </a:solidFill>
                <a:latin typeface="Gotham Bold"/>
                <a:ea typeface="Gotham Bold"/>
                <a:cs typeface="Gotham Bold"/>
                <a:sym typeface="Gotham Bold"/>
              </a:rPr>
              <a:t>ÉVALUATION DES RÉSULTATS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541439" y="8430260"/>
            <a:ext cx="4057779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spc="200">
                <a:solidFill>
                  <a:srgbClr val="016618"/>
                </a:solidFill>
                <a:latin typeface="Gotham Bold"/>
                <a:ea typeface="Gotham Bold"/>
                <a:cs typeface="Gotham Bold"/>
                <a:sym typeface="Gotham Bold"/>
              </a:rPr>
              <a:t>DESCRIPTION DES DONNÉES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360235" y="8430260"/>
            <a:ext cx="4057779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spc="200">
                <a:solidFill>
                  <a:srgbClr val="016618"/>
                </a:solidFill>
                <a:latin typeface="Gotham Bold"/>
                <a:ea typeface="Gotham Bold"/>
                <a:cs typeface="Gotham Bold"/>
                <a:sym typeface="Gotham Bold"/>
              </a:rPr>
              <a:t>DÉMONSTRATION ET TEST</a:t>
            </a:r>
          </a:p>
        </p:txBody>
      </p:sp>
      <p:sp>
        <p:nvSpPr>
          <p:cNvPr id="18" name="Freeform 18"/>
          <p:cNvSpPr/>
          <p:nvPr/>
        </p:nvSpPr>
        <p:spPr>
          <a:xfrm>
            <a:off x="-971794" y="1705747"/>
            <a:ext cx="5650172" cy="8714987"/>
          </a:xfrm>
          <a:custGeom>
            <a:avLst/>
            <a:gdLst/>
            <a:ahLst/>
            <a:cxnLst/>
            <a:rect l="l" t="t" r="r" b="b"/>
            <a:pathLst>
              <a:path w="5650172" h="8714987">
                <a:moveTo>
                  <a:pt x="0" y="0"/>
                </a:moveTo>
                <a:lnTo>
                  <a:pt x="5650172" y="0"/>
                </a:lnTo>
                <a:lnTo>
                  <a:pt x="5650172" y="8714986"/>
                </a:lnTo>
                <a:lnTo>
                  <a:pt x="0" y="87149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54629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2585638" y="4534777"/>
            <a:ext cx="11346170" cy="20489698"/>
          </a:xfrm>
          <a:custGeom>
            <a:avLst/>
            <a:gdLst/>
            <a:ahLst/>
            <a:cxnLst/>
            <a:rect l="l" t="t" r="r" b="b"/>
            <a:pathLst>
              <a:path w="11346170" h="20489698">
                <a:moveTo>
                  <a:pt x="0" y="20489698"/>
                </a:moveTo>
                <a:lnTo>
                  <a:pt x="11346170" y="20489698"/>
                </a:lnTo>
                <a:lnTo>
                  <a:pt x="11346170" y="0"/>
                </a:lnTo>
                <a:lnTo>
                  <a:pt x="0" y="0"/>
                </a:lnTo>
                <a:lnTo>
                  <a:pt x="0" y="2048969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968920" y="-312238"/>
            <a:ext cx="1570770" cy="1868398"/>
          </a:xfrm>
          <a:custGeom>
            <a:avLst/>
            <a:gdLst/>
            <a:ahLst/>
            <a:cxnLst/>
            <a:rect l="l" t="t" r="r" b="b"/>
            <a:pathLst>
              <a:path w="1570770" h="1868398">
                <a:moveTo>
                  <a:pt x="0" y="0"/>
                </a:moveTo>
                <a:lnTo>
                  <a:pt x="1570770" y="0"/>
                </a:lnTo>
                <a:lnTo>
                  <a:pt x="1570770" y="1868398"/>
                </a:lnTo>
                <a:lnTo>
                  <a:pt x="0" y="1868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51820"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7353559" y="4917108"/>
            <a:ext cx="5998433" cy="974745"/>
          </a:xfrm>
          <a:custGeom>
            <a:avLst/>
            <a:gdLst/>
            <a:ahLst/>
            <a:cxnLst/>
            <a:rect l="l" t="t" r="r" b="b"/>
            <a:pathLst>
              <a:path w="5998433" h="974745">
                <a:moveTo>
                  <a:pt x="0" y="0"/>
                </a:moveTo>
                <a:lnTo>
                  <a:pt x="5998433" y="0"/>
                </a:lnTo>
                <a:lnTo>
                  <a:pt x="5998433" y="974746"/>
                </a:lnTo>
                <a:lnTo>
                  <a:pt x="0" y="9747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938669" y="3656416"/>
            <a:ext cx="2966043" cy="2980234"/>
          </a:xfrm>
          <a:custGeom>
            <a:avLst/>
            <a:gdLst/>
            <a:ahLst/>
            <a:cxnLst/>
            <a:rect l="l" t="t" r="r" b="b"/>
            <a:pathLst>
              <a:path w="2966043" h="2980234">
                <a:moveTo>
                  <a:pt x="0" y="0"/>
                </a:moveTo>
                <a:lnTo>
                  <a:pt x="2966043" y="0"/>
                </a:lnTo>
                <a:lnTo>
                  <a:pt x="2966043" y="2980235"/>
                </a:lnTo>
                <a:lnTo>
                  <a:pt x="0" y="29802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68442" t="-363046" r="-365011" b="-366439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563886" y="1520023"/>
            <a:ext cx="5405034" cy="7176943"/>
            <a:chOff x="0" y="0"/>
            <a:chExt cx="612129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12129" cy="812800"/>
            </a:xfrm>
            <a:custGeom>
              <a:avLst/>
              <a:gdLst/>
              <a:ahLst/>
              <a:cxnLst/>
              <a:rect l="l" t="t" r="r" b="b"/>
              <a:pathLst>
                <a:path w="612129" h="812800">
                  <a:moveTo>
                    <a:pt x="143235" y="0"/>
                  </a:moveTo>
                  <a:lnTo>
                    <a:pt x="468893" y="0"/>
                  </a:lnTo>
                  <a:cubicBezTo>
                    <a:pt x="548000" y="0"/>
                    <a:pt x="612129" y="64129"/>
                    <a:pt x="612129" y="143235"/>
                  </a:cubicBezTo>
                  <a:lnTo>
                    <a:pt x="612129" y="669565"/>
                  </a:lnTo>
                  <a:cubicBezTo>
                    <a:pt x="612129" y="748671"/>
                    <a:pt x="548000" y="812800"/>
                    <a:pt x="468893" y="812800"/>
                  </a:cubicBezTo>
                  <a:lnTo>
                    <a:pt x="143235" y="812800"/>
                  </a:lnTo>
                  <a:cubicBezTo>
                    <a:pt x="64129" y="812800"/>
                    <a:pt x="0" y="748671"/>
                    <a:pt x="0" y="669565"/>
                  </a:cubicBezTo>
                  <a:lnTo>
                    <a:pt x="0" y="143235"/>
                  </a:lnTo>
                  <a:cubicBezTo>
                    <a:pt x="0" y="64129"/>
                    <a:pt x="64129" y="0"/>
                    <a:pt x="143235" y="0"/>
                  </a:cubicBezTo>
                  <a:close/>
                </a:path>
              </a:pathLst>
            </a:custGeom>
            <a:blipFill>
              <a:blip r:embed="rId8"/>
              <a:stretch>
                <a:fillRect l="-88763" r="-31166"/>
              </a:stretch>
            </a:blipFill>
            <a:ln w="219075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id="8" name="Freeform 8"/>
          <p:cNvSpPr/>
          <p:nvPr/>
        </p:nvSpPr>
        <p:spPr>
          <a:xfrm>
            <a:off x="8786616" y="6636651"/>
            <a:ext cx="2157573" cy="1138120"/>
          </a:xfrm>
          <a:custGeom>
            <a:avLst/>
            <a:gdLst/>
            <a:ahLst/>
            <a:cxnLst/>
            <a:rect l="l" t="t" r="r" b="b"/>
            <a:pathLst>
              <a:path w="2157573" h="1138120">
                <a:moveTo>
                  <a:pt x="0" y="0"/>
                </a:moveTo>
                <a:lnTo>
                  <a:pt x="2157573" y="0"/>
                </a:lnTo>
                <a:lnTo>
                  <a:pt x="2157573" y="1138120"/>
                </a:lnTo>
                <a:lnTo>
                  <a:pt x="0" y="11381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1035947"/>
            <a:ext cx="7230023" cy="1293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58"/>
              </a:lnSpc>
            </a:pPr>
            <a:r>
              <a:rPr lang="en-US" sz="6256" b="1">
                <a:solidFill>
                  <a:srgbClr val="0F4C38"/>
                </a:solidFill>
                <a:latin typeface="Mont Bold"/>
                <a:ea typeface="Mont Bold"/>
                <a:cs typeface="Mont Bold"/>
                <a:sym typeface="Mont Bold"/>
              </a:rPr>
              <a:t>Introduction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968920" y="431461"/>
            <a:ext cx="1570770" cy="730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2"/>
              </a:lnSpc>
            </a:pPr>
            <a:r>
              <a:rPr lang="en-US" sz="3594" b="1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3513477"/>
            <a:ext cx="8892165" cy="3123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63"/>
              </a:lnSpc>
            </a:pPr>
            <a:r>
              <a:rPr lang="en-US" sz="2192">
                <a:solidFill>
                  <a:srgbClr val="0F4C38"/>
                </a:solidFill>
                <a:latin typeface="Mont"/>
                <a:ea typeface="Mont"/>
                <a:cs typeface="Mont"/>
                <a:sym typeface="Mont"/>
              </a:rPr>
              <a:t>La gestion des mauvaises herbes est un enjeu majeur pour l’agriculture, car elles réduisent les rendements et augmentent l’utilisation d’herbicides.</a:t>
            </a:r>
          </a:p>
          <a:p>
            <a:pPr algn="just">
              <a:lnSpc>
                <a:spcPts val="3463"/>
              </a:lnSpc>
            </a:pPr>
            <a:r>
              <a:rPr lang="en-US" sz="2192" spc="111">
                <a:solidFill>
                  <a:srgbClr val="0F4C38"/>
                </a:solidFill>
                <a:latin typeface="Mont"/>
                <a:ea typeface="Mont"/>
                <a:cs typeface="Mont"/>
                <a:sym typeface="Mont"/>
              </a:rPr>
              <a:t>L’intelligence artificielle permet aujourd’hui de détecter automatiquement ces plantes indésirables à partir d’images, ouvrant la voie à une agriculture plus précise, efficace et respectueuse de l’environnemen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54638" y="9501497"/>
            <a:ext cx="11378724" cy="279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1"/>
              </a:lnSpc>
              <a:spcBef>
                <a:spcPct val="0"/>
              </a:spcBef>
            </a:pPr>
            <a:r>
              <a:rPr lang="en-US" sz="2100" b="1">
                <a:solidFill>
                  <a:srgbClr val="A5D601"/>
                </a:solidFill>
                <a:latin typeface="Gotham Bold"/>
                <a:ea typeface="Gotham Bold"/>
                <a:cs typeface="Gotham Bold"/>
                <a:sym typeface="Gotham Bold"/>
              </a:rPr>
              <a:t>Passer d'une agriculture intuitive à une gestion intelligente et pilotée par la donnée.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1601" y="3115619"/>
            <a:ext cx="6141746" cy="3637917"/>
          </a:xfrm>
          <a:custGeom>
            <a:avLst/>
            <a:gdLst/>
            <a:ahLst/>
            <a:cxnLst/>
            <a:rect l="l" t="t" r="r" b="b"/>
            <a:pathLst>
              <a:path w="6141746" h="3637917">
                <a:moveTo>
                  <a:pt x="0" y="0"/>
                </a:moveTo>
                <a:lnTo>
                  <a:pt x="6141746" y="0"/>
                </a:lnTo>
                <a:lnTo>
                  <a:pt x="6141746" y="3637916"/>
                </a:lnTo>
                <a:lnTo>
                  <a:pt x="0" y="36379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28575" cap="rnd">
            <a:solidFill>
              <a:srgbClr val="000000"/>
            </a:solidFill>
            <a:prstDash val="solid"/>
            <a:round/>
          </a:ln>
        </p:spPr>
      </p:sp>
      <p:sp>
        <p:nvSpPr>
          <p:cNvPr id="3" name="Freeform 3"/>
          <p:cNvSpPr/>
          <p:nvPr/>
        </p:nvSpPr>
        <p:spPr>
          <a:xfrm>
            <a:off x="15991055" y="-384830"/>
            <a:ext cx="1570770" cy="1868398"/>
          </a:xfrm>
          <a:custGeom>
            <a:avLst/>
            <a:gdLst/>
            <a:ahLst/>
            <a:cxnLst/>
            <a:rect l="l" t="t" r="r" b="b"/>
            <a:pathLst>
              <a:path w="1570770" h="1868398">
                <a:moveTo>
                  <a:pt x="0" y="0"/>
                </a:moveTo>
                <a:lnTo>
                  <a:pt x="1570770" y="0"/>
                </a:lnTo>
                <a:lnTo>
                  <a:pt x="1570770" y="1868398"/>
                </a:lnTo>
                <a:lnTo>
                  <a:pt x="0" y="18683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5182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712777" y="3115589"/>
            <a:ext cx="6135425" cy="3637946"/>
          </a:xfrm>
          <a:custGeom>
            <a:avLst/>
            <a:gdLst/>
            <a:ahLst/>
            <a:cxnLst/>
            <a:rect l="l" t="t" r="r" b="b"/>
            <a:pathLst>
              <a:path w="6135425" h="3637946">
                <a:moveTo>
                  <a:pt x="0" y="0"/>
                </a:moveTo>
                <a:lnTo>
                  <a:pt x="6135426" y="0"/>
                </a:lnTo>
                <a:lnTo>
                  <a:pt x="6135426" y="3637946"/>
                </a:lnTo>
                <a:lnTo>
                  <a:pt x="0" y="36379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28575" cap="rnd">
            <a:solidFill>
              <a:srgbClr val="000000"/>
            </a:solidFill>
            <a:prstDash val="solid"/>
            <a:round/>
          </a:ln>
        </p:spPr>
      </p:sp>
      <p:sp>
        <p:nvSpPr>
          <p:cNvPr id="5" name="TextBox 5"/>
          <p:cNvSpPr txBox="1"/>
          <p:nvPr/>
        </p:nvSpPr>
        <p:spPr>
          <a:xfrm>
            <a:off x="1028700" y="581106"/>
            <a:ext cx="10995659" cy="1607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58"/>
              </a:lnSpc>
            </a:pPr>
            <a:r>
              <a:rPr lang="en-US" sz="5700" b="1">
                <a:solidFill>
                  <a:srgbClr val="0F4C38"/>
                </a:solidFill>
                <a:latin typeface="Mont Bold"/>
                <a:ea typeface="Mont Bold"/>
                <a:cs typeface="Mont Bold"/>
                <a:sym typeface="Mont Bold"/>
              </a:rPr>
              <a:t>Problématique : L’Agriculture de Précision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991055" y="358869"/>
            <a:ext cx="1570770" cy="730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2"/>
              </a:lnSpc>
            </a:pPr>
            <a:r>
              <a:rPr lang="en-US" sz="3594" b="1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05463" y="2576590"/>
            <a:ext cx="6908125" cy="41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3131"/>
                </a:solidFill>
                <a:latin typeface="Mont Bold"/>
                <a:ea typeface="Mont Bold"/>
                <a:cs typeface="Mont Bold"/>
                <a:sym typeface="Mont Bold"/>
              </a:rPr>
              <a:t>Problem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51175" y="2586085"/>
            <a:ext cx="6908125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016618"/>
                </a:solidFill>
                <a:latin typeface="Mont Bold"/>
                <a:ea typeface="Mont Bold"/>
                <a:cs typeface="Mont Bold"/>
                <a:sym typeface="Mont Bold"/>
              </a:rPr>
              <a:t>Solution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7746" y="7001185"/>
            <a:ext cx="6883559" cy="1974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0"/>
              </a:lnSpc>
              <a:spcBef>
                <a:spcPct val="0"/>
              </a:spcBef>
            </a:pPr>
            <a:r>
              <a:rPr lang="en-US" sz="2150" b="1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Identification manuelle des mauvaises herbes </a:t>
            </a:r>
          </a:p>
          <a:p>
            <a:pPr marL="464186" lvl="1" indent="-232093" algn="l">
              <a:lnSpc>
                <a:spcPts val="3010"/>
              </a:lnSpc>
              <a:buFont typeface="Arial"/>
              <a:buChar char="•"/>
            </a:pPr>
            <a:r>
              <a:rPr lang="en-US" sz="2150" b="1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Lente</a:t>
            </a:r>
          </a:p>
          <a:p>
            <a:pPr marL="464186" lvl="1" indent="-232093" algn="l">
              <a:lnSpc>
                <a:spcPts val="3010"/>
              </a:lnSpc>
              <a:buFont typeface="Arial"/>
              <a:buChar char="•"/>
            </a:pPr>
            <a:r>
              <a:rPr lang="en-US" sz="2150" b="1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Coûteuse</a:t>
            </a:r>
          </a:p>
          <a:p>
            <a:pPr marL="464186" lvl="1" indent="-232093" algn="l">
              <a:lnSpc>
                <a:spcPts val="3010"/>
              </a:lnSpc>
              <a:buFont typeface="Arial"/>
              <a:buChar char="•"/>
            </a:pPr>
            <a:r>
              <a:rPr lang="en-US" sz="2150" b="1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Sujette aux erreurs</a:t>
            </a:r>
          </a:p>
          <a:p>
            <a:pPr marL="464186" lvl="1" indent="-232093" algn="l">
              <a:lnSpc>
                <a:spcPts val="3010"/>
              </a:lnSpc>
              <a:buFont typeface="Arial"/>
              <a:buChar char="•"/>
            </a:pPr>
            <a:r>
              <a:rPr lang="en-US" sz="2150" b="1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Entraîne une utilisation excessive d’herbicides</a:t>
            </a:r>
          </a:p>
        </p:txBody>
      </p:sp>
      <p:sp>
        <p:nvSpPr>
          <p:cNvPr id="10" name="Freeform 10"/>
          <p:cNvSpPr/>
          <p:nvPr/>
        </p:nvSpPr>
        <p:spPr>
          <a:xfrm>
            <a:off x="-4441774" y="9627697"/>
            <a:ext cx="12125121" cy="1318607"/>
          </a:xfrm>
          <a:custGeom>
            <a:avLst/>
            <a:gdLst/>
            <a:ahLst/>
            <a:cxnLst/>
            <a:rect l="l" t="t" r="r" b="b"/>
            <a:pathLst>
              <a:path w="12125121" h="1318607">
                <a:moveTo>
                  <a:pt x="0" y="0"/>
                </a:moveTo>
                <a:lnTo>
                  <a:pt x="12125121" y="0"/>
                </a:lnTo>
                <a:lnTo>
                  <a:pt x="12125121" y="1318606"/>
                </a:lnTo>
                <a:lnTo>
                  <a:pt x="0" y="13186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101733" y="7001185"/>
            <a:ext cx="6906737" cy="1974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0"/>
              </a:lnSpc>
              <a:spcBef>
                <a:spcPct val="0"/>
              </a:spcBef>
            </a:pPr>
            <a:r>
              <a:rPr lang="en-US" sz="2150" b="1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Vision artificielle </a:t>
            </a:r>
          </a:p>
          <a:p>
            <a:pPr marL="464186" lvl="1" indent="-232093" algn="l">
              <a:lnSpc>
                <a:spcPts val="3010"/>
              </a:lnSpc>
              <a:buFont typeface="Arial"/>
              <a:buChar char="•"/>
            </a:pPr>
            <a:r>
              <a:rPr lang="en-US" sz="2150" b="1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 Détection automatisée des mauvaises herbes</a:t>
            </a:r>
          </a:p>
          <a:p>
            <a:pPr marL="464186" lvl="1" indent="-232093" algn="l">
              <a:lnSpc>
                <a:spcPts val="3010"/>
              </a:lnSpc>
              <a:buFont typeface="Arial"/>
              <a:buChar char="•"/>
            </a:pPr>
            <a:r>
              <a:rPr lang="en-US" sz="2150" b="1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Précise et fiable</a:t>
            </a:r>
          </a:p>
          <a:p>
            <a:pPr marL="464186" lvl="1" indent="-232093" algn="l">
              <a:lnSpc>
                <a:spcPts val="3010"/>
              </a:lnSpc>
              <a:buFont typeface="Arial"/>
              <a:buChar char="•"/>
            </a:pPr>
            <a:r>
              <a:rPr lang="en-US" sz="2150" b="1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Permet un traitement ciblé</a:t>
            </a:r>
          </a:p>
          <a:p>
            <a:pPr marL="464186" lvl="1" indent="-232093" algn="l">
              <a:lnSpc>
                <a:spcPts val="3010"/>
              </a:lnSpc>
              <a:buFont typeface="Arial"/>
              <a:buChar char="•"/>
            </a:pPr>
            <a:r>
              <a:rPr lang="en-US" sz="2150" b="1">
                <a:solidFill>
                  <a:srgbClr val="000000"/>
                </a:solidFill>
                <a:latin typeface="Mont Bold"/>
                <a:ea typeface="Mont Bold"/>
                <a:cs typeface="Mont Bold"/>
                <a:sym typeface="Mont Bold"/>
              </a:rPr>
              <a:t>Optimise l’efficacité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41774" y="9627697"/>
            <a:ext cx="12125121" cy="1318607"/>
          </a:xfrm>
          <a:custGeom>
            <a:avLst/>
            <a:gdLst/>
            <a:ahLst/>
            <a:cxnLst/>
            <a:rect l="l" t="t" r="r" b="b"/>
            <a:pathLst>
              <a:path w="12125121" h="1318607">
                <a:moveTo>
                  <a:pt x="0" y="0"/>
                </a:moveTo>
                <a:lnTo>
                  <a:pt x="12125121" y="0"/>
                </a:lnTo>
                <a:lnTo>
                  <a:pt x="12125121" y="1318606"/>
                </a:lnTo>
                <a:lnTo>
                  <a:pt x="0" y="1318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968920" y="-467177"/>
            <a:ext cx="1570770" cy="1868398"/>
          </a:xfrm>
          <a:custGeom>
            <a:avLst/>
            <a:gdLst/>
            <a:ahLst/>
            <a:cxnLst/>
            <a:rect l="l" t="t" r="r" b="b"/>
            <a:pathLst>
              <a:path w="1570770" h="1868398">
                <a:moveTo>
                  <a:pt x="0" y="0"/>
                </a:moveTo>
                <a:lnTo>
                  <a:pt x="1570770" y="0"/>
                </a:lnTo>
                <a:lnTo>
                  <a:pt x="1570770" y="1868398"/>
                </a:lnTo>
                <a:lnTo>
                  <a:pt x="0" y="18683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5182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306241" y="2251706"/>
            <a:ext cx="11675518" cy="4465886"/>
          </a:xfrm>
          <a:custGeom>
            <a:avLst/>
            <a:gdLst/>
            <a:ahLst/>
            <a:cxnLst/>
            <a:rect l="l" t="t" r="r" b="b"/>
            <a:pathLst>
              <a:path w="11675518" h="4465886">
                <a:moveTo>
                  <a:pt x="0" y="0"/>
                </a:moveTo>
                <a:lnTo>
                  <a:pt x="11675518" y="0"/>
                </a:lnTo>
                <a:lnTo>
                  <a:pt x="11675518" y="4465886"/>
                </a:lnTo>
                <a:lnTo>
                  <a:pt x="0" y="44658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968920" y="276522"/>
            <a:ext cx="1570770" cy="730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2"/>
              </a:lnSpc>
            </a:pPr>
            <a:r>
              <a:rPr lang="en-US" sz="3594" b="1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581106"/>
            <a:ext cx="10995659" cy="931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58"/>
              </a:lnSpc>
            </a:pPr>
            <a:r>
              <a:rPr lang="en-US" sz="5700" b="1">
                <a:solidFill>
                  <a:srgbClr val="0F4C38"/>
                </a:solidFill>
                <a:latin typeface="Mont Bold"/>
                <a:ea typeface="Mont Bold"/>
                <a:cs typeface="Mont Bold"/>
                <a:sym typeface="Mont Bold"/>
              </a:rPr>
              <a:t>Présentation du Modèle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53269" y="6959655"/>
            <a:ext cx="14181463" cy="1179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9"/>
              </a:lnSpc>
              <a:spcBef>
                <a:spcPct val="0"/>
              </a:spcBef>
            </a:pPr>
            <a:r>
              <a:rPr lang="en-US" sz="2242" b="1" dirty="0" err="1">
                <a:solidFill>
                  <a:srgbClr val="294205"/>
                </a:solidFill>
                <a:latin typeface="Mont Bold"/>
                <a:ea typeface="Mont Bold"/>
                <a:cs typeface="Mont Bold"/>
                <a:sym typeface="Mont Bold"/>
              </a:rPr>
              <a:t>WeedCNN</a:t>
            </a:r>
            <a:r>
              <a:rPr lang="en-US" sz="2242" b="1" dirty="0">
                <a:solidFill>
                  <a:srgbClr val="294205"/>
                </a:solidFill>
                <a:latin typeface="Mont Bold"/>
                <a:ea typeface="Mont Bold"/>
                <a:cs typeface="Mont Bold"/>
                <a:sym typeface="Mont Bold"/>
              </a:rPr>
              <a:t> combine cinq blocs de convolution pour </a:t>
            </a:r>
            <a:r>
              <a:rPr lang="en-US" sz="2242" b="1" dirty="0" err="1">
                <a:solidFill>
                  <a:srgbClr val="294205"/>
                </a:solidFill>
                <a:latin typeface="Mont Bold"/>
                <a:ea typeface="Mont Bold"/>
                <a:cs typeface="Mont Bold"/>
                <a:sym typeface="Mont Bold"/>
              </a:rPr>
              <a:t>extraire</a:t>
            </a:r>
            <a:r>
              <a:rPr lang="en-US" sz="2242" b="1" dirty="0">
                <a:solidFill>
                  <a:srgbClr val="294205"/>
                </a:solidFill>
                <a:latin typeface="Mont Bold"/>
                <a:ea typeface="Mont Bold"/>
                <a:cs typeface="Mont Bold"/>
                <a:sym typeface="Mont Bold"/>
              </a:rPr>
              <a:t> </a:t>
            </a:r>
            <a:r>
              <a:rPr lang="en-US" sz="2242" b="1" dirty="0" err="1">
                <a:solidFill>
                  <a:srgbClr val="294205"/>
                </a:solidFill>
                <a:latin typeface="Mont Bold"/>
                <a:ea typeface="Mont Bold"/>
                <a:cs typeface="Mont Bold"/>
                <a:sym typeface="Mont Bold"/>
              </a:rPr>
              <a:t>efficacement</a:t>
            </a:r>
            <a:r>
              <a:rPr lang="en-US" sz="2242" b="1" dirty="0">
                <a:solidFill>
                  <a:srgbClr val="294205"/>
                </a:solidFill>
                <a:latin typeface="Mont Bold"/>
                <a:ea typeface="Mont Bold"/>
                <a:cs typeface="Mont Bold"/>
                <a:sym typeface="Mont Bold"/>
              </a:rPr>
              <a:t> les </a:t>
            </a:r>
            <a:r>
              <a:rPr lang="en-US" sz="2242" b="1" dirty="0" err="1">
                <a:solidFill>
                  <a:srgbClr val="294205"/>
                </a:solidFill>
                <a:latin typeface="Mont Bold"/>
                <a:ea typeface="Mont Bold"/>
                <a:cs typeface="Mont Bold"/>
                <a:sym typeface="Mont Bold"/>
              </a:rPr>
              <a:t>caractéristiques</a:t>
            </a:r>
            <a:r>
              <a:rPr lang="en-US" sz="2242" b="1" dirty="0">
                <a:solidFill>
                  <a:srgbClr val="294205"/>
                </a:solidFill>
                <a:latin typeface="Mont Bold"/>
                <a:ea typeface="Mont Bold"/>
                <a:cs typeface="Mont Bold"/>
                <a:sym typeface="Mont Bold"/>
              </a:rPr>
              <a:t> et </a:t>
            </a:r>
            <a:r>
              <a:rPr lang="en-US" sz="2242" b="1" dirty="0" err="1">
                <a:solidFill>
                  <a:srgbClr val="294205"/>
                </a:solidFill>
                <a:latin typeface="Mont Bold"/>
                <a:ea typeface="Mont Bold"/>
                <a:cs typeface="Mont Bold"/>
                <a:sym typeface="Mont Bold"/>
              </a:rPr>
              <a:t>une</a:t>
            </a:r>
            <a:r>
              <a:rPr lang="en-US" sz="2242" b="1" dirty="0">
                <a:solidFill>
                  <a:srgbClr val="294205"/>
                </a:solidFill>
                <a:latin typeface="Mont Bold"/>
                <a:ea typeface="Mont Bold"/>
                <a:cs typeface="Mont Bold"/>
                <a:sym typeface="Mont Bold"/>
              </a:rPr>
              <a:t> couche Dropout de 30 % pour limiter le </a:t>
            </a:r>
            <a:r>
              <a:rPr lang="en-US" sz="2242" b="1" dirty="0" err="1">
                <a:solidFill>
                  <a:srgbClr val="294205"/>
                </a:solidFill>
                <a:latin typeface="Mont Bold"/>
                <a:ea typeface="Mont Bold"/>
                <a:cs typeface="Mont Bold"/>
                <a:sym typeface="Mont Bold"/>
              </a:rPr>
              <a:t>surapprentissage</a:t>
            </a:r>
            <a:r>
              <a:rPr lang="en-US" sz="2242" b="1" dirty="0">
                <a:solidFill>
                  <a:srgbClr val="294205"/>
                </a:solidFill>
                <a:latin typeface="Mont Bold"/>
                <a:ea typeface="Mont Bold"/>
                <a:cs typeface="Mont Bold"/>
                <a:sym typeface="Mont Bold"/>
              </a:rPr>
              <a:t>, </a:t>
            </a:r>
            <a:r>
              <a:rPr lang="en-US" sz="2242" b="1" dirty="0" err="1">
                <a:solidFill>
                  <a:srgbClr val="294205"/>
                </a:solidFill>
                <a:latin typeface="Mont Bold"/>
                <a:ea typeface="Mont Bold"/>
                <a:cs typeface="Mont Bold"/>
                <a:sym typeface="Mont Bold"/>
              </a:rPr>
              <a:t>offrant</a:t>
            </a:r>
            <a:r>
              <a:rPr lang="en-US" sz="2242" b="1" dirty="0">
                <a:solidFill>
                  <a:srgbClr val="294205"/>
                </a:solidFill>
                <a:latin typeface="Mont Bold"/>
                <a:ea typeface="Mont Bold"/>
                <a:cs typeface="Mont Bold"/>
                <a:sym typeface="Mont Bold"/>
              </a:rPr>
              <a:t> </a:t>
            </a:r>
            <a:r>
              <a:rPr lang="en-US" sz="2242" b="1" dirty="0" err="1">
                <a:solidFill>
                  <a:srgbClr val="294205"/>
                </a:solidFill>
                <a:latin typeface="Mont Bold"/>
                <a:ea typeface="Mont Bold"/>
                <a:cs typeface="Mont Bold"/>
                <a:sym typeface="Mont Bold"/>
              </a:rPr>
              <a:t>ainsi</a:t>
            </a:r>
            <a:r>
              <a:rPr lang="en-US" sz="2242" b="1" dirty="0">
                <a:solidFill>
                  <a:srgbClr val="294205"/>
                </a:solidFill>
                <a:latin typeface="Mont Bold"/>
                <a:ea typeface="Mont Bold"/>
                <a:cs typeface="Mont Bold"/>
                <a:sym typeface="Mont Bold"/>
              </a:rPr>
              <a:t> </a:t>
            </a:r>
            <a:r>
              <a:rPr lang="en-US" sz="2242" b="1" dirty="0" err="1">
                <a:solidFill>
                  <a:srgbClr val="294205"/>
                </a:solidFill>
                <a:latin typeface="Mont Bold"/>
                <a:ea typeface="Mont Bold"/>
                <a:cs typeface="Mont Bold"/>
                <a:sym typeface="Mont Bold"/>
              </a:rPr>
              <a:t>une</a:t>
            </a:r>
            <a:r>
              <a:rPr lang="en-US" sz="2242" b="1" dirty="0">
                <a:solidFill>
                  <a:srgbClr val="294205"/>
                </a:solidFill>
                <a:latin typeface="Mont Bold"/>
                <a:ea typeface="Mont Bold"/>
                <a:cs typeface="Mont Bold"/>
                <a:sym typeface="Mont Bold"/>
              </a:rPr>
              <a:t> classification </a:t>
            </a:r>
            <a:r>
              <a:rPr lang="en-US" sz="2242" b="1" dirty="0" err="1">
                <a:solidFill>
                  <a:srgbClr val="294205"/>
                </a:solidFill>
                <a:latin typeface="Mont Bold"/>
                <a:ea typeface="Mont Bold"/>
                <a:cs typeface="Mont Bold"/>
                <a:sym typeface="Mont Bold"/>
              </a:rPr>
              <a:t>rapide</a:t>
            </a:r>
            <a:r>
              <a:rPr lang="en-US" sz="2242" b="1" dirty="0">
                <a:solidFill>
                  <a:srgbClr val="294205"/>
                </a:solidFill>
                <a:latin typeface="Mont Bold"/>
                <a:ea typeface="Mont Bold"/>
                <a:cs typeface="Mont Bold"/>
                <a:sym typeface="Mont Bold"/>
              </a:rPr>
              <a:t> et </a:t>
            </a:r>
            <a:r>
              <a:rPr lang="en-US" sz="2242" b="1" dirty="0" err="1">
                <a:solidFill>
                  <a:srgbClr val="294205"/>
                </a:solidFill>
                <a:latin typeface="Mont Bold"/>
                <a:ea typeface="Mont Bold"/>
                <a:cs typeface="Mont Bold"/>
                <a:sym typeface="Mont Bold"/>
              </a:rPr>
              <a:t>précise</a:t>
            </a:r>
            <a:r>
              <a:rPr lang="en-US" sz="2242" b="1" dirty="0">
                <a:solidFill>
                  <a:srgbClr val="294205"/>
                </a:solidFill>
                <a:latin typeface="Mont Bold"/>
                <a:ea typeface="Mont Bold"/>
                <a:cs typeface="Mont Bold"/>
                <a:sym typeface="Mont Bold"/>
              </a:rPr>
              <a:t> des 9 classes </a:t>
            </a:r>
            <a:r>
              <a:rPr lang="en-US" sz="2242" b="1" dirty="0" err="1">
                <a:solidFill>
                  <a:srgbClr val="294205"/>
                </a:solidFill>
                <a:latin typeface="Mont Bold"/>
                <a:ea typeface="Mont Bold"/>
                <a:cs typeface="Mont Bold"/>
                <a:sym typeface="Mont Bold"/>
              </a:rPr>
              <a:t>cibles</a:t>
            </a:r>
            <a:endParaRPr lang="en-US" sz="2242" b="1" dirty="0">
              <a:solidFill>
                <a:srgbClr val="294205"/>
              </a:solidFill>
              <a:latin typeface="Mont Bold"/>
              <a:ea typeface="Mont Bold"/>
              <a:cs typeface="Mont Bold"/>
              <a:sym typeface="Mont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441774" y="9627697"/>
            <a:ext cx="12125121" cy="1318607"/>
          </a:xfrm>
          <a:custGeom>
            <a:avLst/>
            <a:gdLst/>
            <a:ahLst/>
            <a:cxnLst/>
            <a:rect l="l" t="t" r="r" b="b"/>
            <a:pathLst>
              <a:path w="12125121" h="1318607">
                <a:moveTo>
                  <a:pt x="0" y="0"/>
                </a:moveTo>
                <a:lnTo>
                  <a:pt x="12125121" y="0"/>
                </a:lnTo>
                <a:lnTo>
                  <a:pt x="12125121" y="1318606"/>
                </a:lnTo>
                <a:lnTo>
                  <a:pt x="0" y="1318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968920" y="-467177"/>
            <a:ext cx="1570770" cy="1868398"/>
          </a:xfrm>
          <a:custGeom>
            <a:avLst/>
            <a:gdLst/>
            <a:ahLst/>
            <a:cxnLst/>
            <a:rect l="l" t="t" r="r" b="b"/>
            <a:pathLst>
              <a:path w="1570770" h="1868398">
                <a:moveTo>
                  <a:pt x="0" y="0"/>
                </a:moveTo>
                <a:lnTo>
                  <a:pt x="1570770" y="0"/>
                </a:lnTo>
                <a:lnTo>
                  <a:pt x="1570770" y="1868398"/>
                </a:lnTo>
                <a:lnTo>
                  <a:pt x="0" y="18683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51820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2259331"/>
            <a:ext cx="7866187" cy="757187"/>
            <a:chOff x="0" y="0"/>
            <a:chExt cx="5173373" cy="49798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173373" cy="497981"/>
            </a:xfrm>
            <a:custGeom>
              <a:avLst/>
              <a:gdLst/>
              <a:ahLst/>
              <a:cxnLst/>
              <a:rect l="l" t="t" r="r" b="b"/>
              <a:pathLst>
                <a:path w="5173373" h="497981">
                  <a:moveTo>
                    <a:pt x="76891" y="0"/>
                  </a:moveTo>
                  <a:lnTo>
                    <a:pt x="5096482" y="0"/>
                  </a:lnTo>
                  <a:cubicBezTo>
                    <a:pt x="5138948" y="0"/>
                    <a:pt x="5173373" y="34425"/>
                    <a:pt x="5173373" y="76891"/>
                  </a:cubicBezTo>
                  <a:lnTo>
                    <a:pt x="5173373" y="421090"/>
                  </a:lnTo>
                  <a:cubicBezTo>
                    <a:pt x="5173373" y="463555"/>
                    <a:pt x="5138948" y="497981"/>
                    <a:pt x="5096482" y="497981"/>
                  </a:cubicBezTo>
                  <a:lnTo>
                    <a:pt x="76891" y="497981"/>
                  </a:lnTo>
                  <a:cubicBezTo>
                    <a:pt x="34425" y="497981"/>
                    <a:pt x="0" y="463555"/>
                    <a:pt x="0" y="421090"/>
                  </a:cubicBezTo>
                  <a:lnTo>
                    <a:pt x="0" y="76891"/>
                  </a:lnTo>
                  <a:cubicBezTo>
                    <a:pt x="0" y="34425"/>
                    <a:pt x="34425" y="0"/>
                    <a:pt x="76891" y="0"/>
                  </a:cubicBezTo>
                  <a:close/>
                </a:path>
              </a:pathLst>
            </a:custGeom>
            <a:solidFill>
              <a:srgbClr val="689454"/>
            </a:solidFill>
            <a:ln w="38100" cap="rnd">
              <a:solidFill>
                <a:srgbClr val="0F4C38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23825"/>
              <a:ext cx="5173373" cy="621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1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968920" y="276522"/>
            <a:ext cx="1570770" cy="730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2"/>
              </a:lnSpc>
            </a:pPr>
            <a:r>
              <a:rPr lang="en-US" sz="3594" b="1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81106"/>
            <a:ext cx="10995659" cy="931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58"/>
              </a:lnSpc>
            </a:pPr>
            <a:r>
              <a:rPr lang="en-US" sz="5700" b="1">
                <a:solidFill>
                  <a:srgbClr val="0F4C38"/>
                </a:solidFill>
                <a:latin typeface="Mont Bold"/>
                <a:ea typeface="Mont Bold"/>
                <a:cs typeface="Mont Bold"/>
                <a:sym typeface="Mont Bold"/>
              </a:rPr>
              <a:t>Présentation du Modèle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47288" y="2375989"/>
            <a:ext cx="5333015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0"/>
              </a:lnSpc>
              <a:spcBef>
                <a:spcPct val="0"/>
              </a:spcBef>
            </a:pPr>
            <a:r>
              <a:rPr lang="en-US" sz="2150" b="1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Fonctions d’activation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88851" y="3035754"/>
            <a:ext cx="5337678" cy="1212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4186" lvl="1" indent="-232093" algn="l">
              <a:lnSpc>
                <a:spcPts val="3010"/>
              </a:lnSpc>
              <a:buFont typeface="Arial"/>
              <a:buChar char="•"/>
            </a:pPr>
            <a:r>
              <a:rPr lang="en-US" sz="2150" b="1" dirty="0" err="1">
                <a:solidFill>
                  <a:srgbClr val="294205"/>
                </a:solidFill>
                <a:latin typeface="Mont Bold"/>
                <a:ea typeface="Mont Bold"/>
                <a:cs typeface="Mont Bold"/>
                <a:sym typeface="Mont Bold"/>
              </a:rPr>
              <a:t>ReLU</a:t>
            </a:r>
            <a:r>
              <a:rPr lang="en-US" sz="2150" b="1" dirty="0">
                <a:solidFill>
                  <a:srgbClr val="294205"/>
                </a:solidFill>
                <a:latin typeface="Mont Bold"/>
                <a:ea typeface="Mont Bold"/>
                <a:cs typeface="Mont Bold"/>
                <a:sym typeface="Mont Bold"/>
              </a:rPr>
              <a:t> est </a:t>
            </a:r>
            <a:r>
              <a:rPr lang="en-US" sz="2150" b="1" dirty="0" err="1">
                <a:solidFill>
                  <a:srgbClr val="294205"/>
                </a:solidFill>
                <a:latin typeface="Mont Bold"/>
                <a:ea typeface="Mont Bold"/>
                <a:cs typeface="Mont Bold"/>
                <a:sym typeface="Mont Bold"/>
              </a:rPr>
              <a:t>appliquée</a:t>
            </a:r>
            <a:r>
              <a:rPr lang="en-US" sz="2150" b="1" dirty="0">
                <a:solidFill>
                  <a:srgbClr val="294205"/>
                </a:solidFill>
                <a:latin typeface="Mont Bold"/>
                <a:ea typeface="Mont Bold"/>
                <a:cs typeface="Mont Bold"/>
                <a:sym typeface="Mont Bold"/>
              </a:rPr>
              <a:t> après </a:t>
            </a:r>
            <a:r>
              <a:rPr lang="en-US" sz="2150" b="1" dirty="0" err="1">
                <a:solidFill>
                  <a:srgbClr val="294205"/>
                </a:solidFill>
                <a:latin typeface="Mont Bold"/>
                <a:ea typeface="Mont Bold"/>
                <a:cs typeface="Mont Bold"/>
                <a:sym typeface="Mont Bold"/>
              </a:rPr>
              <a:t>chaque</a:t>
            </a:r>
            <a:r>
              <a:rPr lang="en-US" sz="2150" b="1" dirty="0">
                <a:solidFill>
                  <a:srgbClr val="294205"/>
                </a:solidFill>
                <a:latin typeface="Mont Bold"/>
                <a:ea typeface="Mont Bold"/>
                <a:cs typeface="Mont Bold"/>
                <a:sym typeface="Mont Bold"/>
              </a:rPr>
              <a:t> </a:t>
            </a:r>
            <a:r>
              <a:rPr lang="en-US" sz="2150" b="1" dirty="0" err="1">
                <a:solidFill>
                  <a:srgbClr val="294205"/>
                </a:solidFill>
                <a:latin typeface="Mont Bold"/>
                <a:ea typeface="Mont Bold"/>
                <a:cs typeface="Mont Bold"/>
                <a:sym typeface="Mont Bold"/>
              </a:rPr>
              <a:t>BatchNorm</a:t>
            </a:r>
            <a:r>
              <a:rPr lang="en-US" sz="2150" b="1" dirty="0">
                <a:solidFill>
                  <a:srgbClr val="294205"/>
                </a:solidFill>
                <a:latin typeface="Mont Bold"/>
                <a:ea typeface="Mont Bold"/>
                <a:cs typeface="Mont Bold"/>
                <a:sym typeface="Mont Bold"/>
              </a:rPr>
              <a:t> et après la 1ʳᵉ couche </a:t>
            </a:r>
            <a:r>
              <a:rPr lang="en-US" sz="2150" b="1" dirty="0" err="1">
                <a:solidFill>
                  <a:srgbClr val="294205"/>
                </a:solidFill>
                <a:latin typeface="Mont Bold"/>
                <a:ea typeface="Mont Bold"/>
                <a:cs typeface="Mont Bold"/>
                <a:sym typeface="Mont Bold"/>
              </a:rPr>
              <a:t>linéaire</a:t>
            </a:r>
            <a:endParaRPr lang="en-US" sz="2150" b="1" dirty="0">
              <a:solidFill>
                <a:srgbClr val="294205"/>
              </a:solidFill>
              <a:latin typeface="Mont Bold"/>
              <a:ea typeface="Mont Bold"/>
              <a:cs typeface="Mont Bold"/>
              <a:sym typeface="Mont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88851" y="5171361"/>
            <a:ext cx="4977447" cy="1974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4186" lvl="1" indent="-232093" algn="l">
              <a:lnSpc>
                <a:spcPts val="3010"/>
              </a:lnSpc>
              <a:spcBef>
                <a:spcPct val="0"/>
              </a:spcBef>
              <a:buFont typeface="Arial"/>
              <a:buChar char="•"/>
            </a:pPr>
            <a:r>
              <a:rPr lang="en-US" sz="2150" b="1">
                <a:solidFill>
                  <a:srgbClr val="294205"/>
                </a:solidFill>
                <a:latin typeface="Mont Bold"/>
                <a:ea typeface="Mont Bold"/>
                <a:cs typeface="Mont Bold"/>
                <a:sym typeface="Mont Bold"/>
              </a:rPr>
              <a:t>ConvBlock (Conv–BN–ReLU)×2</a:t>
            </a:r>
          </a:p>
          <a:p>
            <a:pPr marL="464186" lvl="1" indent="-232093" algn="l">
              <a:lnSpc>
                <a:spcPts val="3010"/>
              </a:lnSpc>
              <a:spcBef>
                <a:spcPct val="0"/>
              </a:spcBef>
              <a:buFont typeface="Arial"/>
              <a:buChar char="•"/>
            </a:pPr>
            <a:r>
              <a:rPr lang="en-US" sz="2150" b="1">
                <a:solidFill>
                  <a:srgbClr val="294205"/>
                </a:solidFill>
                <a:latin typeface="Mont Bold"/>
                <a:ea typeface="Mont Bold"/>
                <a:cs typeface="Mont Bold"/>
                <a:sym typeface="Mont Bold"/>
              </a:rPr>
              <a:t>MaxPool (×4) : réduction de taille</a:t>
            </a:r>
          </a:p>
          <a:p>
            <a:pPr marL="464186" lvl="1" indent="-232093" algn="l">
              <a:lnSpc>
                <a:spcPts val="3010"/>
              </a:lnSpc>
              <a:spcBef>
                <a:spcPct val="0"/>
              </a:spcBef>
              <a:buFont typeface="Arial"/>
              <a:buChar char="•"/>
            </a:pPr>
            <a:r>
              <a:rPr lang="en-US" sz="2150" b="1">
                <a:solidFill>
                  <a:srgbClr val="294205"/>
                </a:solidFill>
                <a:latin typeface="Mont Bold"/>
                <a:ea typeface="Mont Bold"/>
                <a:cs typeface="Mont Bold"/>
                <a:sym typeface="Mont Bold"/>
              </a:rPr>
              <a:t>GAP 1×1 : moins de paramètres</a:t>
            </a:r>
          </a:p>
          <a:p>
            <a:pPr marL="464186" lvl="1" indent="-232093" algn="l">
              <a:lnSpc>
                <a:spcPts val="3010"/>
              </a:lnSpc>
              <a:spcBef>
                <a:spcPct val="0"/>
              </a:spcBef>
              <a:buFont typeface="Arial"/>
              <a:buChar char="•"/>
            </a:pPr>
            <a:r>
              <a:rPr lang="en-US" sz="2150" b="1">
                <a:solidFill>
                  <a:srgbClr val="294205"/>
                </a:solidFill>
                <a:latin typeface="Mont Bold"/>
                <a:ea typeface="Mont Bold"/>
                <a:cs typeface="Mont Bold"/>
                <a:sym typeface="Mont Bold"/>
              </a:rPr>
              <a:t>Dropout : réduit l’overfitting</a:t>
            </a:r>
          </a:p>
          <a:p>
            <a:pPr algn="l">
              <a:lnSpc>
                <a:spcPts val="3010"/>
              </a:lnSpc>
              <a:spcBef>
                <a:spcPct val="0"/>
              </a:spcBef>
            </a:pPr>
            <a:endParaRPr lang="en-US" sz="2150" b="1">
              <a:solidFill>
                <a:srgbClr val="294205"/>
              </a:solidFill>
              <a:latin typeface="Mont Bold"/>
              <a:ea typeface="Mont Bold"/>
              <a:cs typeface="Mont Bold"/>
              <a:sym typeface="Mont Bol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028700" y="4390844"/>
            <a:ext cx="7866187" cy="757187"/>
            <a:chOff x="0" y="0"/>
            <a:chExt cx="5173373" cy="49798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173373" cy="497981"/>
            </a:xfrm>
            <a:custGeom>
              <a:avLst/>
              <a:gdLst/>
              <a:ahLst/>
              <a:cxnLst/>
              <a:rect l="l" t="t" r="r" b="b"/>
              <a:pathLst>
                <a:path w="5173373" h="497981">
                  <a:moveTo>
                    <a:pt x="76891" y="0"/>
                  </a:moveTo>
                  <a:lnTo>
                    <a:pt x="5096482" y="0"/>
                  </a:lnTo>
                  <a:cubicBezTo>
                    <a:pt x="5138948" y="0"/>
                    <a:pt x="5173373" y="34425"/>
                    <a:pt x="5173373" y="76891"/>
                  </a:cubicBezTo>
                  <a:lnTo>
                    <a:pt x="5173373" y="421090"/>
                  </a:lnTo>
                  <a:cubicBezTo>
                    <a:pt x="5173373" y="463555"/>
                    <a:pt x="5138948" y="497981"/>
                    <a:pt x="5096482" y="497981"/>
                  </a:cubicBezTo>
                  <a:lnTo>
                    <a:pt x="76891" y="497981"/>
                  </a:lnTo>
                  <a:cubicBezTo>
                    <a:pt x="34425" y="497981"/>
                    <a:pt x="0" y="463555"/>
                    <a:pt x="0" y="421090"/>
                  </a:cubicBezTo>
                  <a:lnTo>
                    <a:pt x="0" y="76891"/>
                  </a:lnTo>
                  <a:cubicBezTo>
                    <a:pt x="0" y="34425"/>
                    <a:pt x="34425" y="0"/>
                    <a:pt x="76891" y="0"/>
                  </a:cubicBezTo>
                  <a:close/>
                </a:path>
              </a:pathLst>
            </a:custGeom>
            <a:solidFill>
              <a:srgbClr val="689454"/>
            </a:solidFill>
            <a:ln w="38100" cap="rnd">
              <a:solidFill>
                <a:srgbClr val="0F4C38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23825"/>
              <a:ext cx="5173373" cy="621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1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296918" y="4482417"/>
            <a:ext cx="5329751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0"/>
              </a:lnSpc>
              <a:spcBef>
                <a:spcPct val="0"/>
              </a:spcBef>
            </a:pPr>
            <a:r>
              <a:rPr lang="en-US" sz="2150" b="1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Choix techniques réalisés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188851" y="7292732"/>
            <a:ext cx="7706036" cy="757187"/>
            <a:chOff x="0" y="0"/>
            <a:chExt cx="5068046" cy="4979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068046" cy="497981"/>
            </a:xfrm>
            <a:custGeom>
              <a:avLst/>
              <a:gdLst/>
              <a:ahLst/>
              <a:cxnLst/>
              <a:rect l="l" t="t" r="r" b="b"/>
              <a:pathLst>
                <a:path w="5068046" h="497981">
                  <a:moveTo>
                    <a:pt x="78489" y="0"/>
                  </a:moveTo>
                  <a:lnTo>
                    <a:pt x="4989557" y="0"/>
                  </a:lnTo>
                  <a:cubicBezTo>
                    <a:pt x="5032905" y="0"/>
                    <a:pt x="5068046" y="35141"/>
                    <a:pt x="5068046" y="78489"/>
                  </a:cubicBezTo>
                  <a:lnTo>
                    <a:pt x="5068046" y="419492"/>
                  </a:lnTo>
                  <a:cubicBezTo>
                    <a:pt x="5068046" y="462840"/>
                    <a:pt x="5032905" y="497981"/>
                    <a:pt x="4989557" y="497981"/>
                  </a:cubicBezTo>
                  <a:lnTo>
                    <a:pt x="78489" y="497981"/>
                  </a:lnTo>
                  <a:cubicBezTo>
                    <a:pt x="35141" y="497981"/>
                    <a:pt x="0" y="462840"/>
                    <a:pt x="0" y="419492"/>
                  </a:cubicBezTo>
                  <a:lnTo>
                    <a:pt x="0" y="78489"/>
                  </a:lnTo>
                  <a:cubicBezTo>
                    <a:pt x="0" y="35141"/>
                    <a:pt x="35141" y="0"/>
                    <a:pt x="78489" y="0"/>
                  </a:cubicBezTo>
                  <a:close/>
                </a:path>
              </a:pathLst>
            </a:custGeom>
            <a:solidFill>
              <a:srgbClr val="689454"/>
            </a:solidFill>
            <a:ln w="38100" cap="rnd">
              <a:solidFill>
                <a:srgbClr val="0F4C38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123825"/>
              <a:ext cx="5068046" cy="621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10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388782" y="7384305"/>
            <a:ext cx="4850026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0"/>
              </a:lnSpc>
              <a:spcBef>
                <a:spcPct val="0"/>
              </a:spcBef>
            </a:pPr>
            <a:r>
              <a:rPr lang="en-US" sz="2150" b="1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Objectifs visés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57001" y="8046085"/>
            <a:ext cx="3556794" cy="1212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4186" lvl="1" indent="-232093" algn="just">
              <a:lnSpc>
                <a:spcPts val="3010"/>
              </a:lnSpc>
              <a:buFont typeface="Arial"/>
              <a:buChar char="•"/>
            </a:pPr>
            <a:r>
              <a:rPr lang="en-US" sz="2150" b="1">
                <a:solidFill>
                  <a:srgbClr val="294205"/>
                </a:solidFill>
                <a:latin typeface="Mont Bold"/>
                <a:ea typeface="Mont Bold"/>
                <a:cs typeface="Mont Bold"/>
                <a:sym typeface="Mont Bold"/>
              </a:rPr>
              <a:t>Limiter l’overfitting </a:t>
            </a:r>
          </a:p>
          <a:p>
            <a:pPr marL="464186" lvl="1" indent="-232093" algn="just">
              <a:lnSpc>
                <a:spcPts val="3010"/>
              </a:lnSpc>
              <a:buFont typeface="Arial"/>
              <a:buChar char="•"/>
            </a:pPr>
            <a:r>
              <a:rPr lang="en-US" sz="2150" b="1">
                <a:solidFill>
                  <a:srgbClr val="294205"/>
                </a:solidFill>
                <a:latin typeface="Mont Bold"/>
                <a:ea typeface="Mont Bold"/>
                <a:cs typeface="Mont Bold"/>
                <a:sym typeface="Mont Bold"/>
              </a:rPr>
              <a:t>Améliorer la précision </a:t>
            </a:r>
          </a:p>
          <a:p>
            <a:pPr marL="464186" lvl="1" indent="-232093" algn="just">
              <a:lnSpc>
                <a:spcPts val="3010"/>
              </a:lnSpc>
              <a:buFont typeface="Arial"/>
              <a:buChar char="•"/>
            </a:pPr>
            <a:r>
              <a:rPr lang="en-US" sz="2150" b="1">
                <a:solidFill>
                  <a:srgbClr val="294205"/>
                </a:solidFill>
                <a:latin typeface="Mont Bold"/>
                <a:ea typeface="Mont Bold"/>
                <a:cs typeface="Mont Bold"/>
                <a:sym typeface="Mont Bold"/>
              </a:rPr>
              <a:t>Accélérer le calcul 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C8884DE6-089D-9004-0CEA-4AD78A7189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31690" y="2925500"/>
            <a:ext cx="6327610" cy="42200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968920" y="-467177"/>
            <a:ext cx="1570770" cy="1868398"/>
          </a:xfrm>
          <a:custGeom>
            <a:avLst/>
            <a:gdLst/>
            <a:ahLst/>
            <a:cxnLst/>
            <a:rect l="l" t="t" r="r" b="b"/>
            <a:pathLst>
              <a:path w="1570770" h="1868398">
                <a:moveTo>
                  <a:pt x="0" y="0"/>
                </a:moveTo>
                <a:lnTo>
                  <a:pt x="1570770" y="0"/>
                </a:lnTo>
                <a:lnTo>
                  <a:pt x="1570770" y="1868398"/>
                </a:lnTo>
                <a:lnTo>
                  <a:pt x="0" y="1868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51820"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16980566" y="1981719"/>
            <a:ext cx="1307434" cy="1714667"/>
          </a:xfrm>
          <a:custGeom>
            <a:avLst/>
            <a:gdLst/>
            <a:ahLst/>
            <a:cxnLst/>
            <a:rect l="l" t="t" r="r" b="b"/>
            <a:pathLst>
              <a:path w="1307434" h="1714667">
                <a:moveTo>
                  <a:pt x="0" y="1714668"/>
                </a:moveTo>
                <a:lnTo>
                  <a:pt x="1307434" y="1714668"/>
                </a:lnTo>
                <a:lnTo>
                  <a:pt x="1307434" y="0"/>
                </a:lnTo>
                <a:lnTo>
                  <a:pt x="0" y="0"/>
                </a:lnTo>
                <a:lnTo>
                  <a:pt x="0" y="1714668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 flipV="1">
            <a:off x="2585638" y="5106820"/>
            <a:ext cx="11346170" cy="20489698"/>
          </a:xfrm>
          <a:custGeom>
            <a:avLst/>
            <a:gdLst/>
            <a:ahLst/>
            <a:cxnLst/>
            <a:rect l="l" t="t" r="r" b="b"/>
            <a:pathLst>
              <a:path w="11346170" h="20489698">
                <a:moveTo>
                  <a:pt x="0" y="20489698"/>
                </a:moveTo>
                <a:lnTo>
                  <a:pt x="11346170" y="20489698"/>
                </a:lnTo>
                <a:lnTo>
                  <a:pt x="11346170" y="0"/>
                </a:lnTo>
                <a:lnTo>
                  <a:pt x="0" y="0"/>
                </a:lnTo>
                <a:lnTo>
                  <a:pt x="0" y="2048969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72844" y="1981719"/>
            <a:ext cx="15742313" cy="6887262"/>
          </a:xfrm>
          <a:custGeom>
            <a:avLst/>
            <a:gdLst/>
            <a:ahLst/>
            <a:cxnLst/>
            <a:rect l="l" t="t" r="r" b="b"/>
            <a:pathLst>
              <a:path w="15742313" h="6887262">
                <a:moveTo>
                  <a:pt x="0" y="0"/>
                </a:moveTo>
                <a:lnTo>
                  <a:pt x="15742312" y="0"/>
                </a:lnTo>
                <a:lnTo>
                  <a:pt x="15742312" y="6887262"/>
                </a:lnTo>
                <a:lnTo>
                  <a:pt x="0" y="68872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968920" y="276522"/>
            <a:ext cx="1570770" cy="730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2"/>
              </a:lnSpc>
            </a:pPr>
            <a:r>
              <a:rPr lang="en-US" sz="3594" b="1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72844" y="540414"/>
            <a:ext cx="10995659" cy="860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2"/>
              </a:lnSpc>
            </a:pPr>
            <a:r>
              <a:rPr lang="en-US" sz="5300" b="1">
                <a:solidFill>
                  <a:srgbClr val="0F4C38"/>
                </a:solidFill>
                <a:latin typeface="Mont Bold"/>
                <a:ea typeface="Mont Bold"/>
                <a:cs typeface="Mont Bold"/>
                <a:sym typeface="Mont Bold"/>
              </a:rPr>
              <a:t>Architecture du Projet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H="1" flipV="1">
            <a:off x="83539" y="-339614"/>
            <a:ext cx="4009880" cy="4176959"/>
          </a:xfrm>
          <a:custGeom>
            <a:avLst/>
            <a:gdLst/>
            <a:ahLst/>
            <a:cxnLst/>
            <a:rect l="l" t="t" r="r" b="b"/>
            <a:pathLst>
              <a:path w="4009880" h="4176959">
                <a:moveTo>
                  <a:pt x="4009881" y="4176959"/>
                </a:moveTo>
                <a:lnTo>
                  <a:pt x="0" y="4176959"/>
                </a:lnTo>
                <a:lnTo>
                  <a:pt x="0" y="0"/>
                </a:lnTo>
                <a:lnTo>
                  <a:pt x="4009881" y="0"/>
                </a:lnTo>
                <a:lnTo>
                  <a:pt x="4009881" y="417695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968920" y="-467177"/>
            <a:ext cx="1570770" cy="1868398"/>
          </a:xfrm>
          <a:custGeom>
            <a:avLst/>
            <a:gdLst/>
            <a:ahLst/>
            <a:cxnLst/>
            <a:rect l="l" t="t" r="r" b="b"/>
            <a:pathLst>
              <a:path w="1570770" h="1868398">
                <a:moveTo>
                  <a:pt x="0" y="0"/>
                </a:moveTo>
                <a:lnTo>
                  <a:pt x="1570770" y="0"/>
                </a:lnTo>
                <a:lnTo>
                  <a:pt x="1570770" y="1868398"/>
                </a:lnTo>
                <a:lnTo>
                  <a:pt x="0" y="18683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51820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72767" y="9254650"/>
            <a:ext cx="18633533" cy="1703912"/>
            <a:chOff x="0" y="0"/>
            <a:chExt cx="4907597" cy="4487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907597" cy="448767"/>
            </a:xfrm>
            <a:custGeom>
              <a:avLst/>
              <a:gdLst/>
              <a:ahLst/>
              <a:cxnLst/>
              <a:rect l="l" t="t" r="r" b="b"/>
              <a:pathLst>
                <a:path w="4907597" h="448767">
                  <a:moveTo>
                    <a:pt x="0" y="0"/>
                  </a:moveTo>
                  <a:lnTo>
                    <a:pt x="4907597" y="0"/>
                  </a:lnTo>
                  <a:lnTo>
                    <a:pt x="4907597" y="448767"/>
                  </a:lnTo>
                  <a:lnTo>
                    <a:pt x="0" y="448767"/>
                  </a:lnTo>
                  <a:close/>
                </a:path>
              </a:pathLst>
            </a:custGeom>
            <a:solidFill>
              <a:srgbClr val="15491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907597" cy="4868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795967" y="2216855"/>
            <a:ext cx="1217034" cy="1228200"/>
          </a:xfrm>
          <a:custGeom>
            <a:avLst/>
            <a:gdLst/>
            <a:ahLst/>
            <a:cxnLst/>
            <a:rect l="l" t="t" r="r" b="b"/>
            <a:pathLst>
              <a:path w="1217034" h="1228200">
                <a:moveTo>
                  <a:pt x="0" y="0"/>
                </a:moveTo>
                <a:lnTo>
                  <a:pt x="1217034" y="0"/>
                </a:lnTo>
                <a:lnTo>
                  <a:pt x="1217034" y="1228200"/>
                </a:lnTo>
                <a:lnTo>
                  <a:pt x="0" y="12282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98371" y="4255775"/>
            <a:ext cx="1214630" cy="1230288"/>
          </a:xfrm>
          <a:custGeom>
            <a:avLst/>
            <a:gdLst/>
            <a:ahLst/>
            <a:cxnLst/>
            <a:rect l="l" t="t" r="r" b="b"/>
            <a:pathLst>
              <a:path w="1214630" h="1230288">
                <a:moveTo>
                  <a:pt x="0" y="0"/>
                </a:moveTo>
                <a:lnTo>
                  <a:pt x="1214630" y="0"/>
                </a:lnTo>
                <a:lnTo>
                  <a:pt x="1214630" y="1230289"/>
                </a:lnTo>
                <a:lnTo>
                  <a:pt x="0" y="12302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95967" y="7221810"/>
            <a:ext cx="1215741" cy="1235966"/>
          </a:xfrm>
          <a:custGeom>
            <a:avLst/>
            <a:gdLst/>
            <a:ahLst/>
            <a:cxnLst/>
            <a:rect l="l" t="t" r="r" b="b"/>
            <a:pathLst>
              <a:path w="1215741" h="1235966">
                <a:moveTo>
                  <a:pt x="0" y="0"/>
                </a:moveTo>
                <a:lnTo>
                  <a:pt x="1215740" y="0"/>
                </a:lnTo>
                <a:lnTo>
                  <a:pt x="1215740" y="1235966"/>
                </a:lnTo>
                <a:lnTo>
                  <a:pt x="0" y="12359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5400000">
            <a:off x="6227378" y="3546464"/>
            <a:ext cx="860849" cy="149572"/>
          </a:xfrm>
          <a:custGeom>
            <a:avLst/>
            <a:gdLst/>
            <a:ahLst/>
            <a:cxnLst/>
            <a:rect l="l" t="t" r="r" b="b"/>
            <a:pathLst>
              <a:path w="860849" h="149572">
                <a:moveTo>
                  <a:pt x="0" y="0"/>
                </a:moveTo>
                <a:lnTo>
                  <a:pt x="860849" y="0"/>
                </a:lnTo>
                <a:lnTo>
                  <a:pt x="860849" y="149573"/>
                </a:lnTo>
                <a:lnTo>
                  <a:pt x="0" y="14957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5400000">
            <a:off x="6219287" y="6816922"/>
            <a:ext cx="860849" cy="149572"/>
          </a:xfrm>
          <a:custGeom>
            <a:avLst/>
            <a:gdLst/>
            <a:ahLst/>
            <a:cxnLst/>
            <a:rect l="l" t="t" r="r" b="b"/>
            <a:pathLst>
              <a:path w="860849" h="149572">
                <a:moveTo>
                  <a:pt x="0" y="0"/>
                </a:moveTo>
                <a:lnTo>
                  <a:pt x="860848" y="0"/>
                </a:lnTo>
                <a:lnTo>
                  <a:pt x="860848" y="149572"/>
                </a:lnTo>
                <a:lnTo>
                  <a:pt x="0" y="14957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870019" y="2332936"/>
            <a:ext cx="2933044" cy="1151220"/>
          </a:xfrm>
          <a:custGeom>
            <a:avLst/>
            <a:gdLst/>
            <a:ahLst/>
            <a:cxnLst/>
            <a:rect l="l" t="t" r="r" b="b"/>
            <a:pathLst>
              <a:path w="2933044" h="1151220">
                <a:moveTo>
                  <a:pt x="0" y="0"/>
                </a:moveTo>
                <a:lnTo>
                  <a:pt x="2933044" y="0"/>
                </a:lnTo>
                <a:lnTo>
                  <a:pt x="2933044" y="1151220"/>
                </a:lnTo>
                <a:lnTo>
                  <a:pt x="0" y="115122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512630" y="7221810"/>
            <a:ext cx="2933044" cy="1151220"/>
          </a:xfrm>
          <a:custGeom>
            <a:avLst/>
            <a:gdLst/>
            <a:ahLst/>
            <a:cxnLst/>
            <a:rect l="l" t="t" r="r" b="b"/>
            <a:pathLst>
              <a:path w="2933044" h="1151220">
                <a:moveTo>
                  <a:pt x="0" y="0"/>
                </a:moveTo>
                <a:lnTo>
                  <a:pt x="2933045" y="0"/>
                </a:lnTo>
                <a:lnTo>
                  <a:pt x="2933045" y="1151220"/>
                </a:lnTo>
                <a:lnTo>
                  <a:pt x="0" y="115122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870019" y="4895214"/>
            <a:ext cx="2468301" cy="1181699"/>
          </a:xfrm>
          <a:custGeom>
            <a:avLst/>
            <a:gdLst/>
            <a:ahLst/>
            <a:cxnLst/>
            <a:rect l="l" t="t" r="r" b="b"/>
            <a:pathLst>
              <a:path w="2468301" h="1181699">
                <a:moveTo>
                  <a:pt x="0" y="0"/>
                </a:moveTo>
                <a:lnTo>
                  <a:pt x="2468301" y="0"/>
                </a:lnTo>
                <a:lnTo>
                  <a:pt x="2468301" y="1181699"/>
                </a:lnTo>
                <a:lnTo>
                  <a:pt x="0" y="118169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3128757" y="5281241"/>
            <a:ext cx="4834422" cy="3220934"/>
          </a:xfrm>
          <a:custGeom>
            <a:avLst/>
            <a:gdLst/>
            <a:ahLst/>
            <a:cxnLst/>
            <a:rect l="l" t="t" r="r" b="b"/>
            <a:pathLst>
              <a:path w="4834422" h="3220934">
                <a:moveTo>
                  <a:pt x="0" y="0"/>
                </a:moveTo>
                <a:lnTo>
                  <a:pt x="4834422" y="0"/>
                </a:lnTo>
                <a:lnTo>
                  <a:pt x="4834422" y="3220934"/>
                </a:lnTo>
                <a:lnTo>
                  <a:pt x="0" y="322093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601478" y="6891708"/>
            <a:ext cx="1688394" cy="1019368"/>
          </a:xfrm>
          <a:custGeom>
            <a:avLst/>
            <a:gdLst/>
            <a:ahLst/>
            <a:cxnLst/>
            <a:rect l="l" t="t" r="r" b="b"/>
            <a:pathLst>
              <a:path w="1688394" h="1019368">
                <a:moveTo>
                  <a:pt x="0" y="0"/>
                </a:moveTo>
                <a:lnTo>
                  <a:pt x="1688393" y="0"/>
                </a:lnTo>
                <a:lnTo>
                  <a:pt x="1688393" y="1019368"/>
                </a:lnTo>
                <a:lnTo>
                  <a:pt x="0" y="101936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3237946" y="4240441"/>
            <a:ext cx="2981870" cy="2146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4"/>
              </a:lnSpc>
              <a:spcBef>
                <a:spcPct val="0"/>
              </a:spcBef>
            </a:pPr>
            <a:r>
              <a:rPr lang="en-US" sz="1967">
                <a:solidFill>
                  <a:srgbClr val="000000"/>
                </a:solidFill>
                <a:latin typeface="Mont"/>
                <a:ea typeface="Mont"/>
                <a:cs typeface="Mont"/>
                <a:sym typeface="Mont"/>
              </a:rPr>
              <a:t> Nombre Total d’Images</a:t>
            </a:r>
          </a:p>
          <a:p>
            <a:pPr algn="l">
              <a:lnSpc>
                <a:spcPts val="2754"/>
              </a:lnSpc>
              <a:spcBef>
                <a:spcPct val="0"/>
              </a:spcBef>
            </a:pPr>
            <a:r>
              <a:rPr lang="en-US" sz="1967">
                <a:solidFill>
                  <a:srgbClr val="000000"/>
                </a:solidFill>
                <a:latin typeface="Mont"/>
                <a:ea typeface="Mont"/>
                <a:cs typeface="Mont"/>
                <a:sym typeface="Mont"/>
              </a:rPr>
              <a:t> 17,509, source : kaggle</a:t>
            </a:r>
          </a:p>
          <a:p>
            <a:pPr algn="l">
              <a:lnSpc>
                <a:spcPts val="2754"/>
              </a:lnSpc>
              <a:spcBef>
                <a:spcPct val="0"/>
              </a:spcBef>
            </a:pPr>
            <a:r>
              <a:rPr lang="en-US" sz="1967">
                <a:solidFill>
                  <a:srgbClr val="000000"/>
                </a:solidFill>
                <a:latin typeface="Mont"/>
                <a:ea typeface="Mont"/>
                <a:cs typeface="Mont"/>
                <a:sym typeface="Mont"/>
              </a:rPr>
              <a:t> • Chinee apple : 1 125</a:t>
            </a:r>
          </a:p>
          <a:p>
            <a:pPr algn="l">
              <a:lnSpc>
                <a:spcPts val="2754"/>
              </a:lnSpc>
              <a:spcBef>
                <a:spcPct val="0"/>
              </a:spcBef>
            </a:pPr>
            <a:r>
              <a:rPr lang="en-US" sz="1967">
                <a:solidFill>
                  <a:srgbClr val="000000"/>
                </a:solidFill>
                <a:latin typeface="Mont"/>
                <a:ea typeface="Mont"/>
                <a:cs typeface="Mont"/>
                <a:sym typeface="Mont"/>
              </a:rPr>
              <a:t> • Lantana — 1 064</a:t>
            </a:r>
          </a:p>
          <a:p>
            <a:pPr algn="l">
              <a:lnSpc>
                <a:spcPts val="2754"/>
              </a:lnSpc>
              <a:spcBef>
                <a:spcPct val="0"/>
              </a:spcBef>
            </a:pPr>
            <a:r>
              <a:rPr lang="en-US" sz="1967">
                <a:solidFill>
                  <a:srgbClr val="000000"/>
                </a:solidFill>
                <a:latin typeface="Mont"/>
                <a:ea typeface="Mont"/>
                <a:cs typeface="Mont"/>
                <a:sym typeface="Mont"/>
              </a:rPr>
              <a:t> • Parkinsonia — 1 031</a:t>
            </a:r>
          </a:p>
          <a:p>
            <a:pPr algn="l">
              <a:lnSpc>
                <a:spcPts val="2754"/>
              </a:lnSpc>
              <a:spcBef>
                <a:spcPct val="0"/>
              </a:spcBef>
            </a:pPr>
            <a:r>
              <a:rPr lang="en-US" sz="1967">
                <a:solidFill>
                  <a:srgbClr val="000000"/>
                </a:solidFill>
                <a:latin typeface="Mont"/>
                <a:ea typeface="Mont"/>
                <a:cs typeface="Mont"/>
                <a:sym typeface="Mont"/>
              </a:rPr>
              <a:t> • Parthenium — 1 022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574925" y="4589112"/>
            <a:ext cx="2937705" cy="1798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4799" lvl="1" indent="-212400" algn="ctr">
              <a:lnSpc>
                <a:spcPts val="2754"/>
              </a:lnSpc>
              <a:buFont typeface="Arial"/>
              <a:buChar char="•"/>
            </a:pPr>
            <a:r>
              <a:rPr lang="en-US" sz="1967">
                <a:solidFill>
                  <a:srgbClr val="000000"/>
                </a:solidFill>
                <a:latin typeface="Mont"/>
                <a:ea typeface="Mont"/>
                <a:cs typeface="Mont"/>
                <a:sym typeface="Mont"/>
              </a:rPr>
              <a:t>Prickly acacia : 1062</a:t>
            </a:r>
          </a:p>
          <a:p>
            <a:pPr marL="424799" lvl="1" indent="-212400" algn="ctr">
              <a:lnSpc>
                <a:spcPts val="2754"/>
              </a:lnSpc>
              <a:buFont typeface="Arial"/>
              <a:buChar char="•"/>
            </a:pPr>
            <a:r>
              <a:rPr lang="en-US" sz="1967">
                <a:solidFill>
                  <a:srgbClr val="000000"/>
                </a:solidFill>
                <a:latin typeface="Mont"/>
                <a:ea typeface="Mont"/>
                <a:cs typeface="Mont"/>
                <a:sym typeface="Mont"/>
              </a:rPr>
              <a:t> Rubber vine — 1 009</a:t>
            </a:r>
          </a:p>
          <a:p>
            <a:pPr marL="424799" lvl="1" indent="-212400" algn="ctr">
              <a:lnSpc>
                <a:spcPts val="2754"/>
              </a:lnSpc>
              <a:buFont typeface="Arial"/>
              <a:buChar char="•"/>
            </a:pPr>
            <a:r>
              <a:rPr lang="en-US" sz="1967">
                <a:solidFill>
                  <a:srgbClr val="000000"/>
                </a:solidFill>
                <a:latin typeface="Mont"/>
                <a:ea typeface="Mont"/>
                <a:cs typeface="Mont"/>
                <a:sym typeface="Mont"/>
              </a:rPr>
              <a:t> Slam weed — 1 074</a:t>
            </a:r>
          </a:p>
          <a:p>
            <a:pPr marL="424799" lvl="1" indent="-212400" algn="ctr">
              <a:lnSpc>
                <a:spcPts val="2754"/>
              </a:lnSpc>
              <a:buFont typeface="Arial"/>
              <a:buChar char="•"/>
            </a:pPr>
            <a:r>
              <a:rPr lang="en-US" sz="1967">
                <a:solidFill>
                  <a:srgbClr val="000000"/>
                </a:solidFill>
                <a:latin typeface="Mont"/>
                <a:ea typeface="Mont"/>
                <a:cs typeface="Mont"/>
                <a:sym typeface="Mont"/>
              </a:rPr>
              <a:t> Snake weed — 1 016</a:t>
            </a:r>
          </a:p>
          <a:p>
            <a:pPr marL="424799" lvl="1" indent="-212400" algn="ctr">
              <a:lnSpc>
                <a:spcPts val="2754"/>
              </a:lnSpc>
              <a:buFont typeface="Arial"/>
              <a:buChar char="•"/>
            </a:pPr>
            <a:r>
              <a:rPr lang="en-US" sz="1967">
                <a:solidFill>
                  <a:srgbClr val="000000"/>
                </a:solidFill>
                <a:latin typeface="Mont"/>
                <a:ea typeface="Mont"/>
                <a:cs typeface="Mont"/>
                <a:sym typeface="Mont"/>
              </a:rPr>
              <a:t>Negatives — 9 106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968920" y="276522"/>
            <a:ext cx="1570770" cy="730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2"/>
              </a:lnSpc>
            </a:pPr>
            <a:r>
              <a:rPr lang="en-US" sz="3594" b="1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06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95967" y="717874"/>
            <a:ext cx="10995659" cy="860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2"/>
              </a:lnSpc>
            </a:pPr>
            <a:r>
              <a:rPr lang="en-US" sz="5300" b="1">
                <a:solidFill>
                  <a:srgbClr val="0F4C38"/>
                </a:solidFill>
                <a:latin typeface="Mont Bold"/>
                <a:ea typeface="Mont Bold"/>
                <a:cs typeface="Mont Bold"/>
                <a:sym typeface="Mont Bold"/>
              </a:rPr>
              <a:t>Description des Données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237946" y="2228161"/>
            <a:ext cx="8001670" cy="1100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4"/>
              </a:lnSpc>
              <a:spcBef>
                <a:spcPct val="0"/>
              </a:spcBef>
            </a:pPr>
            <a:r>
              <a:rPr lang="en-US" sz="1967">
                <a:solidFill>
                  <a:srgbClr val="000000"/>
                </a:solidFill>
                <a:latin typeface="Mont"/>
                <a:ea typeface="Mont"/>
                <a:cs typeface="Mont"/>
                <a:sym typeface="Mont"/>
              </a:rPr>
              <a:t>Entrées : Images RGB</a:t>
            </a:r>
          </a:p>
          <a:p>
            <a:pPr algn="l">
              <a:lnSpc>
                <a:spcPts val="2754"/>
              </a:lnSpc>
              <a:spcBef>
                <a:spcPct val="0"/>
              </a:spcBef>
            </a:pPr>
            <a:r>
              <a:rPr lang="en-US" sz="1967">
                <a:solidFill>
                  <a:srgbClr val="000000"/>
                </a:solidFill>
                <a:latin typeface="Mont"/>
                <a:ea typeface="Mont"/>
                <a:cs typeface="Mont"/>
                <a:sym typeface="Mont"/>
              </a:rPr>
              <a:t> Images RGB redimensionnées à 128x128 pixels.</a:t>
            </a:r>
          </a:p>
          <a:p>
            <a:pPr algn="l">
              <a:lnSpc>
                <a:spcPts val="2754"/>
              </a:lnSpc>
              <a:spcBef>
                <a:spcPct val="0"/>
              </a:spcBef>
            </a:pPr>
            <a:r>
              <a:rPr lang="en-US" sz="1967">
                <a:solidFill>
                  <a:srgbClr val="000000"/>
                </a:solidFill>
                <a:latin typeface="Mont"/>
                <a:ea typeface="Mont"/>
                <a:cs typeface="Mont"/>
                <a:sym typeface="Mont"/>
              </a:rPr>
              <a:t> kaggle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237946" y="7380811"/>
            <a:ext cx="5208140" cy="752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4"/>
              </a:lnSpc>
              <a:spcBef>
                <a:spcPct val="0"/>
              </a:spcBef>
            </a:pPr>
            <a:r>
              <a:rPr lang="en-US" sz="1967" dirty="0">
                <a:solidFill>
                  <a:srgbClr val="000000"/>
                </a:solidFill>
                <a:latin typeface="Mont"/>
                <a:ea typeface="Mont"/>
                <a:cs typeface="Mont"/>
                <a:sym typeface="Mont"/>
              </a:rPr>
              <a:t> Images pat Classe (</a:t>
            </a:r>
            <a:r>
              <a:rPr lang="en-US" sz="1967" dirty="0" err="1">
                <a:solidFill>
                  <a:srgbClr val="000000"/>
                </a:solidFill>
                <a:latin typeface="Mont"/>
                <a:ea typeface="Mont"/>
                <a:cs typeface="Mont"/>
                <a:sym typeface="Mont"/>
              </a:rPr>
              <a:t>DeepWeeds</a:t>
            </a:r>
            <a:r>
              <a:rPr lang="en-US" sz="1967" dirty="0">
                <a:solidFill>
                  <a:srgbClr val="000000"/>
                </a:solidFill>
                <a:latin typeface="Mont"/>
                <a:ea typeface="Mont"/>
                <a:cs typeface="Mont"/>
                <a:sym typeface="Mont"/>
              </a:rPr>
              <a:t>)</a:t>
            </a:r>
          </a:p>
          <a:p>
            <a:pPr algn="l">
              <a:lnSpc>
                <a:spcPts val="2754"/>
              </a:lnSpc>
              <a:spcBef>
                <a:spcPct val="0"/>
              </a:spcBef>
            </a:pPr>
            <a:r>
              <a:rPr lang="en-US" sz="1967" dirty="0">
                <a:solidFill>
                  <a:srgbClr val="000000"/>
                </a:solidFill>
                <a:latin typeface="Mont"/>
                <a:ea typeface="Mont"/>
                <a:cs typeface="Mont"/>
                <a:sym typeface="Mont"/>
              </a:rPr>
              <a:t> </a:t>
            </a:r>
            <a:r>
              <a:rPr lang="en-US" sz="1967" dirty="0" err="1">
                <a:solidFill>
                  <a:srgbClr val="000000"/>
                </a:solidFill>
                <a:latin typeface="Mont"/>
                <a:ea typeface="Mont"/>
                <a:cs typeface="Mont"/>
                <a:sym typeface="Mont"/>
              </a:rPr>
              <a:t>Utilisation</a:t>
            </a:r>
            <a:r>
              <a:rPr lang="en-US" sz="1967" dirty="0">
                <a:solidFill>
                  <a:srgbClr val="000000"/>
                </a:solidFill>
                <a:latin typeface="Mont"/>
                <a:ea typeface="Mont"/>
                <a:cs typeface="Mont"/>
                <a:sym typeface="Mont"/>
              </a:rPr>
              <a:t> de </a:t>
            </a:r>
            <a:r>
              <a:rPr lang="en-US" sz="1967" dirty="0" err="1">
                <a:solidFill>
                  <a:srgbClr val="000000"/>
                </a:solidFill>
                <a:latin typeface="Mont"/>
                <a:ea typeface="Mont"/>
                <a:cs typeface="Mont"/>
                <a:sym typeface="Mont"/>
              </a:rPr>
              <a:t>train.csy</a:t>
            </a:r>
            <a:r>
              <a:rPr lang="en-US" sz="1967" dirty="0">
                <a:solidFill>
                  <a:srgbClr val="000000"/>
                </a:solidFill>
                <a:latin typeface="Mont"/>
                <a:ea typeface="Mont"/>
                <a:cs typeface="Mont"/>
                <a:sym typeface="Mont"/>
              </a:rPr>
              <a:t>, </a:t>
            </a:r>
            <a:r>
              <a:rPr lang="en-US" sz="1967" dirty="0" err="1">
                <a:solidFill>
                  <a:srgbClr val="000000"/>
                </a:solidFill>
                <a:latin typeface="Mont"/>
                <a:ea typeface="Mont"/>
                <a:cs typeface="Mont"/>
                <a:sym typeface="Mont"/>
              </a:rPr>
              <a:t>val</a:t>
            </a:r>
            <a:r>
              <a:rPr lang="en-US" sz="1967" dirty="0">
                <a:solidFill>
                  <a:srgbClr val="000000"/>
                </a:solidFill>
                <a:latin typeface="Mont"/>
                <a:ea typeface="Mont"/>
                <a:cs typeface="Mont"/>
                <a:sym typeface="Mont"/>
              </a:rPr>
              <a:t> csv, et test.csv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501753" y="9492775"/>
            <a:ext cx="9284494" cy="330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FFFFFF"/>
                </a:solidFill>
                <a:latin typeface="IBM Plex Sans Thai Looped Bold"/>
                <a:ea typeface="IBM Plex Sans Thai Looped Bold"/>
                <a:cs typeface="IBM Plex Sans Thai Looped Bold"/>
                <a:sym typeface="IBM Plex Sans Thai Looped Bold"/>
              </a:rPr>
              <a:t>Train : 15 007 images</a:t>
            </a:r>
            <a:r>
              <a:rPr lang="en-US" sz="1999" b="1" u="none" strike="noStrike">
                <a:solidFill>
                  <a:srgbClr val="FFFFFF"/>
                </a:solidFill>
                <a:latin typeface="IBM Plex Sans Thai Looped Bold"/>
                <a:ea typeface="IBM Plex Sans Thai Looped Bold"/>
                <a:cs typeface="IBM Plex Sans Thai Looped Bold"/>
                <a:sym typeface="IBM Plex Sans Thai Looped Bold"/>
              </a:rPr>
              <a:t> | Validation : extraite du train 20% | Test : 2 501 images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968920" y="-467177"/>
            <a:ext cx="1570770" cy="1868398"/>
          </a:xfrm>
          <a:custGeom>
            <a:avLst/>
            <a:gdLst/>
            <a:ahLst/>
            <a:cxnLst/>
            <a:rect l="l" t="t" r="r" b="b"/>
            <a:pathLst>
              <a:path w="1570770" h="1868398">
                <a:moveTo>
                  <a:pt x="0" y="0"/>
                </a:moveTo>
                <a:lnTo>
                  <a:pt x="1570770" y="0"/>
                </a:lnTo>
                <a:lnTo>
                  <a:pt x="1570770" y="1868398"/>
                </a:lnTo>
                <a:lnTo>
                  <a:pt x="0" y="18683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5182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027407" y="2068777"/>
            <a:ext cx="7260593" cy="7012082"/>
          </a:xfrm>
          <a:custGeom>
            <a:avLst/>
            <a:gdLst/>
            <a:ahLst/>
            <a:cxnLst/>
            <a:rect l="l" t="t" r="r" b="b"/>
            <a:pathLst>
              <a:path w="7260593" h="7012082">
                <a:moveTo>
                  <a:pt x="0" y="0"/>
                </a:moveTo>
                <a:lnTo>
                  <a:pt x="7260593" y="0"/>
                </a:lnTo>
                <a:lnTo>
                  <a:pt x="7260593" y="7012082"/>
                </a:lnTo>
                <a:lnTo>
                  <a:pt x="0" y="70120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571" t="-80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17650" y="4582689"/>
            <a:ext cx="929779" cy="161549"/>
          </a:xfrm>
          <a:custGeom>
            <a:avLst/>
            <a:gdLst/>
            <a:ahLst/>
            <a:cxnLst/>
            <a:rect l="l" t="t" r="r" b="b"/>
            <a:pathLst>
              <a:path w="929779" h="161549">
                <a:moveTo>
                  <a:pt x="0" y="0"/>
                </a:moveTo>
                <a:lnTo>
                  <a:pt x="929778" y="0"/>
                </a:lnTo>
                <a:lnTo>
                  <a:pt x="929778" y="161549"/>
                </a:lnTo>
                <a:lnTo>
                  <a:pt x="0" y="1615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15968920" y="276522"/>
            <a:ext cx="1570770" cy="730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2"/>
              </a:lnSpc>
            </a:pPr>
            <a:r>
              <a:rPr lang="en-US" sz="3594" b="1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07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71236" y="409872"/>
            <a:ext cx="10995659" cy="1489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2"/>
              </a:lnSpc>
            </a:pPr>
            <a:r>
              <a:rPr lang="en-US" sz="5300" b="1">
                <a:solidFill>
                  <a:srgbClr val="0F4C38"/>
                </a:solidFill>
                <a:latin typeface="Mont Bold"/>
                <a:ea typeface="Mont Bold"/>
                <a:cs typeface="Mont Bold"/>
                <a:sym typeface="Mont Bold"/>
              </a:rPr>
              <a:t>Préparation et Augmentation des Données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44469" y="4468389"/>
            <a:ext cx="8283575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"/>
                <a:ea typeface="Mont"/>
                <a:cs typeface="Mont"/>
                <a:sym typeface="Mont"/>
              </a:rPr>
              <a:t>Redimensionnement pour avoir toutes la même taille (128×128).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5001" y="3433586"/>
            <a:ext cx="10240487" cy="458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Mont"/>
                <a:ea typeface="Mont"/>
                <a:cs typeface="Mont"/>
                <a:sym typeface="Mont"/>
              </a:rPr>
              <a:t>Avant d’entrer dans le modèle, les images passent par quelques étapes :</a:t>
            </a:r>
          </a:p>
        </p:txBody>
      </p:sp>
      <p:sp>
        <p:nvSpPr>
          <p:cNvPr id="9" name="Freeform 9"/>
          <p:cNvSpPr/>
          <p:nvPr/>
        </p:nvSpPr>
        <p:spPr>
          <a:xfrm>
            <a:off x="817650" y="5328783"/>
            <a:ext cx="929779" cy="161549"/>
          </a:xfrm>
          <a:custGeom>
            <a:avLst/>
            <a:gdLst/>
            <a:ahLst/>
            <a:cxnLst/>
            <a:rect l="l" t="t" r="r" b="b"/>
            <a:pathLst>
              <a:path w="929779" h="161549">
                <a:moveTo>
                  <a:pt x="0" y="0"/>
                </a:moveTo>
                <a:lnTo>
                  <a:pt x="929778" y="0"/>
                </a:lnTo>
                <a:lnTo>
                  <a:pt x="929778" y="161549"/>
                </a:lnTo>
                <a:lnTo>
                  <a:pt x="0" y="1615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044469" y="5115713"/>
            <a:ext cx="7473548" cy="803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"/>
                <a:ea typeface="Mont"/>
                <a:cs typeface="Mont"/>
                <a:sym typeface="Mont"/>
              </a:rPr>
              <a:t>Petites transformations (flip horizontal, rotation) pour créer plus de variété et rendre le modèle plus robuste</a:t>
            </a:r>
          </a:p>
        </p:txBody>
      </p:sp>
      <p:sp>
        <p:nvSpPr>
          <p:cNvPr id="11" name="Freeform 11"/>
          <p:cNvSpPr/>
          <p:nvPr/>
        </p:nvSpPr>
        <p:spPr>
          <a:xfrm>
            <a:off x="817650" y="6283949"/>
            <a:ext cx="929779" cy="161549"/>
          </a:xfrm>
          <a:custGeom>
            <a:avLst/>
            <a:gdLst/>
            <a:ahLst/>
            <a:cxnLst/>
            <a:rect l="l" t="t" r="r" b="b"/>
            <a:pathLst>
              <a:path w="929779" h="161549">
                <a:moveTo>
                  <a:pt x="0" y="0"/>
                </a:moveTo>
                <a:lnTo>
                  <a:pt x="929778" y="0"/>
                </a:lnTo>
                <a:lnTo>
                  <a:pt x="929778" y="161549"/>
                </a:lnTo>
                <a:lnTo>
                  <a:pt x="0" y="1615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073679" y="6117130"/>
            <a:ext cx="8838248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"/>
                <a:ea typeface="Mont"/>
                <a:cs typeface="Mont"/>
                <a:sym typeface="Mont"/>
              </a:rPr>
              <a:t>Normalisation des valeurs des pixels pour faciliter l’apprentissage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44469" y="6747072"/>
            <a:ext cx="7710291" cy="803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"/>
                <a:ea typeface="Mont"/>
                <a:cs typeface="Mont"/>
                <a:sym typeface="Mont"/>
              </a:rPr>
              <a:t>Conversion en tenseur afin que l’image soit comprise par le réseau de neurones</a:t>
            </a:r>
          </a:p>
        </p:txBody>
      </p:sp>
      <p:sp>
        <p:nvSpPr>
          <p:cNvPr id="14" name="Freeform 14"/>
          <p:cNvSpPr/>
          <p:nvPr/>
        </p:nvSpPr>
        <p:spPr>
          <a:xfrm>
            <a:off x="817650" y="6927059"/>
            <a:ext cx="929779" cy="161549"/>
          </a:xfrm>
          <a:custGeom>
            <a:avLst/>
            <a:gdLst/>
            <a:ahLst/>
            <a:cxnLst/>
            <a:rect l="l" t="t" r="r" b="b"/>
            <a:pathLst>
              <a:path w="929779" h="161549">
                <a:moveTo>
                  <a:pt x="0" y="0"/>
                </a:moveTo>
                <a:lnTo>
                  <a:pt x="929778" y="0"/>
                </a:lnTo>
                <a:lnTo>
                  <a:pt x="929778" y="161549"/>
                </a:lnTo>
                <a:lnTo>
                  <a:pt x="0" y="1615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5400000" flipV="1">
            <a:off x="2585638" y="4994870"/>
            <a:ext cx="11346170" cy="20489698"/>
          </a:xfrm>
          <a:custGeom>
            <a:avLst/>
            <a:gdLst/>
            <a:ahLst/>
            <a:cxnLst/>
            <a:rect l="l" t="t" r="r" b="b"/>
            <a:pathLst>
              <a:path w="11346170" h="20489698">
                <a:moveTo>
                  <a:pt x="0" y="20489698"/>
                </a:moveTo>
                <a:lnTo>
                  <a:pt x="11346170" y="20489698"/>
                </a:lnTo>
                <a:lnTo>
                  <a:pt x="11346170" y="0"/>
                </a:lnTo>
                <a:lnTo>
                  <a:pt x="0" y="0"/>
                </a:lnTo>
                <a:lnTo>
                  <a:pt x="0" y="2048969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710253" y="-243231"/>
            <a:ext cx="1420506" cy="1420506"/>
          </a:xfrm>
          <a:custGeom>
            <a:avLst/>
            <a:gdLst/>
            <a:ahLst/>
            <a:cxnLst/>
            <a:rect l="l" t="t" r="r" b="b"/>
            <a:pathLst>
              <a:path w="1420506" h="1420506">
                <a:moveTo>
                  <a:pt x="0" y="0"/>
                </a:moveTo>
                <a:lnTo>
                  <a:pt x="1420506" y="0"/>
                </a:lnTo>
                <a:lnTo>
                  <a:pt x="1420506" y="1420506"/>
                </a:lnTo>
                <a:lnTo>
                  <a:pt x="0" y="14205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1875</Words>
  <Application>Microsoft Office PowerPoint</Application>
  <PresentationFormat>Personnalisé</PresentationFormat>
  <Paragraphs>179</Paragraphs>
  <Slides>17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9" baseType="lpstr">
      <vt:lpstr>Arial</vt:lpstr>
      <vt:lpstr>Proxima Nova</vt:lpstr>
      <vt:lpstr>Aptos</vt:lpstr>
      <vt:lpstr>Mont Bold</vt:lpstr>
      <vt:lpstr>Proxima Nova Bold</vt:lpstr>
      <vt:lpstr>Gotham Heavy</vt:lpstr>
      <vt:lpstr>Calibri</vt:lpstr>
      <vt:lpstr>Mont</vt:lpstr>
      <vt:lpstr>Anton</vt:lpstr>
      <vt:lpstr>Gotham Bold</vt:lpstr>
      <vt:lpstr>IBM Plex Sans Thai Looped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Green Modern Agriculture Report Presentation</dc:title>
  <dc:creator>Fatima zahrae</dc:creator>
  <cp:lastModifiedBy>Fatima zahrae Ait alla</cp:lastModifiedBy>
  <cp:revision>2</cp:revision>
  <dcterms:created xsi:type="dcterms:W3CDTF">2006-08-16T00:00:00Z</dcterms:created>
  <dcterms:modified xsi:type="dcterms:W3CDTF">2026-02-24T13:48:44Z</dcterms:modified>
  <dc:identifier>DAHCD2nJNsY</dc:identifier>
</cp:coreProperties>
</file>